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8" r:id="rId2"/>
    <p:sldId id="277" r:id="rId3"/>
    <p:sldId id="260" r:id="rId4"/>
    <p:sldId id="278" r:id="rId5"/>
    <p:sldId id="279" r:id="rId6"/>
    <p:sldId id="280" r:id="rId7"/>
    <p:sldId id="281" r:id="rId8"/>
    <p:sldId id="282" r:id="rId9"/>
    <p:sldId id="283" r:id="rId10"/>
    <p:sldId id="284" r:id="rId11"/>
    <p:sldId id="285" r:id="rId12"/>
    <p:sldId id="286" r:id="rId13"/>
    <p:sldId id="287" r:id="rId14"/>
    <p:sldId id="289" r:id="rId15"/>
    <p:sldId id="290" r:id="rId16"/>
    <p:sldId id="288" r:id="rId17"/>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AFE"/>
    <a:srgbClr val="53E3F0"/>
    <a:srgbClr val="02B6D3"/>
    <a:srgbClr val="F0F0F0"/>
    <a:srgbClr val="DC9C6B"/>
    <a:srgbClr val="2D2F45"/>
    <a:srgbClr val="2B2A15"/>
    <a:srgbClr val="F9C457"/>
    <a:srgbClr val="D4AAB0"/>
    <a:srgbClr val="D579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38" d="100"/>
          <a:sy n="38" d="100"/>
        </p:scale>
        <p:origin x="2286" y="54"/>
      </p:cViewPr>
      <p:guideLst>
        <p:guide orient="horz" pos="4032"/>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0A0E4-0E17-402B-9623-4FECE33CB0C8}" type="datetimeFigureOut">
              <a:rPr lang="pt-BR" smtClean="0"/>
              <a:t>14/05/2024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BF12D-4703-40A6-AF7E-E82948815840}" type="slidenum">
              <a:rPr lang="pt-BR" smtClean="0"/>
              <a:t>‹nº›</a:t>
            </a:fld>
            <a:endParaRPr lang="pt-BR"/>
          </a:p>
        </p:txBody>
      </p:sp>
    </p:spTree>
    <p:extLst>
      <p:ext uri="{BB962C8B-B14F-4D97-AF65-F5344CB8AC3E}">
        <p14:creationId xmlns:p14="http://schemas.microsoft.com/office/powerpoint/2010/main" val="655844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50BF12D-4703-40A6-AF7E-E82948815840}" type="slidenum">
              <a:rPr lang="pt-BR" smtClean="0"/>
              <a:t>2</a:t>
            </a:fld>
            <a:endParaRPr lang="pt-BR"/>
          </a:p>
        </p:txBody>
      </p:sp>
    </p:spTree>
    <p:extLst>
      <p:ext uri="{BB962C8B-B14F-4D97-AF65-F5344CB8AC3E}">
        <p14:creationId xmlns:p14="http://schemas.microsoft.com/office/powerpoint/2010/main" val="4277164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50BF12D-4703-40A6-AF7E-E82948815840}" type="slidenum">
              <a:rPr lang="pt-BR" smtClean="0"/>
              <a:t>4</a:t>
            </a:fld>
            <a:endParaRPr lang="pt-BR"/>
          </a:p>
        </p:txBody>
      </p:sp>
    </p:spTree>
    <p:extLst>
      <p:ext uri="{BB962C8B-B14F-4D97-AF65-F5344CB8AC3E}">
        <p14:creationId xmlns:p14="http://schemas.microsoft.com/office/powerpoint/2010/main" val="96405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50BF12D-4703-40A6-AF7E-E82948815840}" type="slidenum">
              <a:rPr lang="pt-BR" smtClean="0"/>
              <a:t>6</a:t>
            </a:fld>
            <a:endParaRPr lang="pt-BR"/>
          </a:p>
        </p:txBody>
      </p:sp>
    </p:spTree>
    <p:extLst>
      <p:ext uri="{BB962C8B-B14F-4D97-AF65-F5344CB8AC3E}">
        <p14:creationId xmlns:p14="http://schemas.microsoft.com/office/powerpoint/2010/main" val="283030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50BF12D-4703-40A6-AF7E-E82948815840}" type="slidenum">
              <a:rPr lang="pt-BR" smtClean="0"/>
              <a:t>8</a:t>
            </a:fld>
            <a:endParaRPr lang="pt-BR"/>
          </a:p>
        </p:txBody>
      </p:sp>
    </p:spTree>
    <p:extLst>
      <p:ext uri="{BB962C8B-B14F-4D97-AF65-F5344CB8AC3E}">
        <p14:creationId xmlns:p14="http://schemas.microsoft.com/office/powerpoint/2010/main" val="235424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50BF12D-4703-40A6-AF7E-E82948815840}" type="slidenum">
              <a:rPr lang="pt-BR" smtClean="0"/>
              <a:t>10</a:t>
            </a:fld>
            <a:endParaRPr lang="pt-BR"/>
          </a:p>
        </p:txBody>
      </p:sp>
    </p:spTree>
    <p:extLst>
      <p:ext uri="{BB962C8B-B14F-4D97-AF65-F5344CB8AC3E}">
        <p14:creationId xmlns:p14="http://schemas.microsoft.com/office/powerpoint/2010/main" val="1834115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50BF12D-4703-40A6-AF7E-E82948815840}" type="slidenum">
              <a:rPr lang="pt-BR" smtClean="0"/>
              <a:t>12</a:t>
            </a:fld>
            <a:endParaRPr lang="pt-BR"/>
          </a:p>
        </p:txBody>
      </p:sp>
    </p:spTree>
    <p:extLst>
      <p:ext uri="{BB962C8B-B14F-4D97-AF65-F5344CB8AC3E}">
        <p14:creationId xmlns:p14="http://schemas.microsoft.com/office/powerpoint/2010/main" val="3578415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50BF12D-4703-40A6-AF7E-E82948815840}" type="slidenum">
              <a:rPr lang="pt-BR" smtClean="0"/>
              <a:t>14</a:t>
            </a:fld>
            <a:endParaRPr lang="pt-BR"/>
          </a:p>
        </p:txBody>
      </p:sp>
    </p:spTree>
    <p:extLst>
      <p:ext uri="{BB962C8B-B14F-4D97-AF65-F5344CB8AC3E}">
        <p14:creationId xmlns:p14="http://schemas.microsoft.com/office/powerpoint/2010/main" val="176755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50BF12D-4703-40A6-AF7E-E82948815840}" type="slidenum">
              <a:rPr lang="pt-BR" smtClean="0"/>
              <a:t>16</a:t>
            </a:fld>
            <a:endParaRPr lang="pt-BR"/>
          </a:p>
        </p:txBody>
      </p:sp>
    </p:spTree>
    <p:extLst>
      <p:ext uri="{BB962C8B-B14F-4D97-AF65-F5344CB8AC3E}">
        <p14:creationId xmlns:p14="http://schemas.microsoft.com/office/powerpoint/2010/main" val="1847197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DAF7AAE-5F7E-459B-A4EE-E3EA54FB8090}" type="datetime1">
              <a:rPr lang="pt-BR" smtClean="0"/>
              <a:t>14/05/2024</a:t>
            </a:fld>
            <a:endParaRPr lang="pt-BR"/>
          </a:p>
        </p:txBody>
      </p:sp>
      <p:sp>
        <p:nvSpPr>
          <p:cNvPr id="5" name="Footer Placeholder 4"/>
          <p:cNvSpPr>
            <a:spLocks noGrp="1"/>
          </p:cNvSpPr>
          <p:nvPr>
            <p:ph type="ftr" sz="quarter" idx="11"/>
          </p:nvPr>
        </p:nvSpPr>
        <p:spPr/>
        <p:txBody>
          <a:bodyPr/>
          <a:lstStyle/>
          <a:p>
            <a:r>
              <a:rPr lang="pt-BR"/>
              <a:t>Dev's Novatos</a:t>
            </a:r>
          </a:p>
        </p:txBody>
      </p:sp>
      <p:sp>
        <p:nvSpPr>
          <p:cNvPr id="6" name="Slide Number Placeholder 5"/>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1277910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7F8DE8C-AF2E-4839-9DF7-E721A65F03AF}" type="datetime1">
              <a:rPr lang="pt-BR" smtClean="0"/>
              <a:t>14/05/2024</a:t>
            </a:fld>
            <a:endParaRPr lang="pt-BR"/>
          </a:p>
        </p:txBody>
      </p:sp>
      <p:sp>
        <p:nvSpPr>
          <p:cNvPr id="5" name="Footer Placeholder 4"/>
          <p:cNvSpPr>
            <a:spLocks noGrp="1"/>
          </p:cNvSpPr>
          <p:nvPr>
            <p:ph type="ftr" sz="quarter" idx="11"/>
          </p:nvPr>
        </p:nvSpPr>
        <p:spPr/>
        <p:txBody>
          <a:bodyPr/>
          <a:lstStyle/>
          <a:p>
            <a:r>
              <a:rPr lang="pt-BR"/>
              <a:t>Dev's Novatos</a:t>
            </a:r>
          </a:p>
        </p:txBody>
      </p:sp>
      <p:sp>
        <p:nvSpPr>
          <p:cNvPr id="6" name="Slide Number Placeholder 5"/>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975989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6D40317-82BB-4BF6-B07C-1918532452DC}" type="datetime1">
              <a:rPr lang="pt-BR" smtClean="0"/>
              <a:t>14/05/2024</a:t>
            </a:fld>
            <a:endParaRPr lang="pt-BR"/>
          </a:p>
        </p:txBody>
      </p:sp>
      <p:sp>
        <p:nvSpPr>
          <p:cNvPr id="5" name="Footer Placeholder 4"/>
          <p:cNvSpPr>
            <a:spLocks noGrp="1"/>
          </p:cNvSpPr>
          <p:nvPr>
            <p:ph type="ftr" sz="quarter" idx="11"/>
          </p:nvPr>
        </p:nvSpPr>
        <p:spPr/>
        <p:txBody>
          <a:bodyPr/>
          <a:lstStyle/>
          <a:p>
            <a:r>
              <a:rPr lang="pt-BR"/>
              <a:t>Dev's Novatos</a:t>
            </a:r>
          </a:p>
        </p:txBody>
      </p:sp>
      <p:sp>
        <p:nvSpPr>
          <p:cNvPr id="6" name="Slide Number Placeholder 5"/>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325125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25C7091-2521-41A2-A8EE-5837EB91D662}" type="datetime1">
              <a:rPr lang="pt-BR" smtClean="0"/>
              <a:t>14/05/2024</a:t>
            </a:fld>
            <a:endParaRPr lang="pt-BR"/>
          </a:p>
        </p:txBody>
      </p:sp>
      <p:sp>
        <p:nvSpPr>
          <p:cNvPr id="5" name="Footer Placeholder 4"/>
          <p:cNvSpPr>
            <a:spLocks noGrp="1"/>
          </p:cNvSpPr>
          <p:nvPr>
            <p:ph type="ftr" sz="quarter" idx="11"/>
          </p:nvPr>
        </p:nvSpPr>
        <p:spPr/>
        <p:txBody>
          <a:bodyPr/>
          <a:lstStyle/>
          <a:p>
            <a:r>
              <a:rPr lang="pt-BR"/>
              <a:t>Dev's Novatos</a:t>
            </a:r>
          </a:p>
        </p:txBody>
      </p:sp>
      <p:sp>
        <p:nvSpPr>
          <p:cNvPr id="6" name="Slide Number Placeholder 5"/>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2778608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tint val="82000"/>
                  </a:schemeClr>
                </a:solidFill>
              </a:defRPr>
            </a:lvl1pPr>
            <a:lvl2pPr marL="480060" indent="0">
              <a:buNone/>
              <a:defRPr sz="2100">
                <a:solidFill>
                  <a:schemeClr val="tx1">
                    <a:tint val="82000"/>
                  </a:schemeClr>
                </a:solidFill>
              </a:defRPr>
            </a:lvl2pPr>
            <a:lvl3pPr marL="960120" indent="0">
              <a:buNone/>
              <a:defRPr sz="1890">
                <a:solidFill>
                  <a:schemeClr val="tx1">
                    <a:tint val="82000"/>
                  </a:schemeClr>
                </a:solidFill>
              </a:defRPr>
            </a:lvl3pPr>
            <a:lvl4pPr marL="1440180" indent="0">
              <a:buNone/>
              <a:defRPr sz="1680">
                <a:solidFill>
                  <a:schemeClr val="tx1">
                    <a:tint val="82000"/>
                  </a:schemeClr>
                </a:solidFill>
              </a:defRPr>
            </a:lvl4pPr>
            <a:lvl5pPr marL="1920240" indent="0">
              <a:buNone/>
              <a:defRPr sz="1680">
                <a:solidFill>
                  <a:schemeClr val="tx1">
                    <a:tint val="82000"/>
                  </a:schemeClr>
                </a:solidFill>
              </a:defRPr>
            </a:lvl5pPr>
            <a:lvl6pPr marL="2400300" indent="0">
              <a:buNone/>
              <a:defRPr sz="1680">
                <a:solidFill>
                  <a:schemeClr val="tx1">
                    <a:tint val="82000"/>
                  </a:schemeClr>
                </a:solidFill>
              </a:defRPr>
            </a:lvl6pPr>
            <a:lvl7pPr marL="2880360" indent="0">
              <a:buNone/>
              <a:defRPr sz="1680">
                <a:solidFill>
                  <a:schemeClr val="tx1">
                    <a:tint val="82000"/>
                  </a:schemeClr>
                </a:solidFill>
              </a:defRPr>
            </a:lvl7pPr>
            <a:lvl8pPr marL="3360420" indent="0">
              <a:buNone/>
              <a:defRPr sz="1680">
                <a:solidFill>
                  <a:schemeClr val="tx1">
                    <a:tint val="82000"/>
                  </a:schemeClr>
                </a:solidFill>
              </a:defRPr>
            </a:lvl8pPr>
            <a:lvl9pPr marL="3840480" indent="0">
              <a:buNone/>
              <a:defRPr sz="168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F5F99720-A844-4DAC-8008-71485AAD60B6}" type="datetime1">
              <a:rPr lang="pt-BR" smtClean="0"/>
              <a:t>14/05/2024</a:t>
            </a:fld>
            <a:endParaRPr lang="pt-BR"/>
          </a:p>
        </p:txBody>
      </p:sp>
      <p:sp>
        <p:nvSpPr>
          <p:cNvPr id="5" name="Footer Placeholder 4"/>
          <p:cNvSpPr>
            <a:spLocks noGrp="1"/>
          </p:cNvSpPr>
          <p:nvPr>
            <p:ph type="ftr" sz="quarter" idx="11"/>
          </p:nvPr>
        </p:nvSpPr>
        <p:spPr/>
        <p:txBody>
          <a:bodyPr/>
          <a:lstStyle/>
          <a:p>
            <a:r>
              <a:rPr lang="pt-BR"/>
              <a:t>Dev's Novatos</a:t>
            </a:r>
          </a:p>
        </p:txBody>
      </p:sp>
      <p:sp>
        <p:nvSpPr>
          <p:cNvPr id="6" name="Slide Number Placeholder 5"/>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2255563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159E3B6-859B-484C-A5A4-9EBB448FF455}" type="datetime1">
              <a:rPr lang="pt-BR" smtClean="0"/>
              <a:t>14/05/2024</a:t>
            </a:fld>
            <a:endParaRPr lang="pt-BR"/>
          </a:p>
        </p:txBody>
      </p:sp>
      <p:sp>
        <p:nvSpPr>
          <p:cNvPr id="6" name="Footer Placeholder 5"/>
          <p:cNvSpPr>
            <a:spLocks noGrp="1"/>
          </p:cNvSpPr>
          <p:nvPr>
            <p:ph type="ftr" sz="quarter" idx="11"/>
          </p:nvPr>
        </p:nvSpPr>
        <p:spPr/>
        <p:txBody>
          <a:bodyPr/>
          <a:lstStyle/>
          <a:p>
            <a:r>
              <a:rPr lang="pt-BR"/>
              <a:t>Dev's Novatos</a:t>
            </a:r>
          </a:p>
        </p:txBody>
      </p:sp>
      <p:sp>
        <p:nvSpPr>
          <p:cNvPr id="7" name="Slide Number Placeholder 6"/>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399563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26C29C5-9526-452F-9580-AA6AF4DDB11F}" type="datetime1">
              <a:rPr lang="pt-BR" smtClean="0"/>
              <a:t>14/05/2024</a:t>
            </a:fld>
            <a:endParaRPr lang="pt-BR"/>
          </a:p>
        </p:txBody>
      </p:sp>
      <p:sp>
        <p:nvSpPr>
          <p:cNvPr id="8" name="Footer Placeholder 7"/>
          <p:cNvSpPr>
            <a:spLocks noGrp="1"/>
          </p:cNvSpPr>
          <p:nvPr>
            <p:ph type="ftr" sz="quarter" idx="11"/>
          </p:nvPr>
        </p:nvSpPr>
        <p:spPr/>
        <p:txBody>
          <a:bodyPr/>
          <a:lstStyle/>
          <a:p>
            <a:r>
              <a:rPr lang="pt-BR"/>
              <a:t>Dev's Novatos</a:t>
            </a:r>
          </a:p>
        </p:txBody>
      </p:sp>
      <p:sp>
        <p:nvSpPr>
          <p:cNvPr id="9" name="Slide Number Placeholder 8"/>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24465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C5D7CBE7-59FF-4CF1-9A4E-7EDC3271BD67}" type="datetime1">
              <a:rPr lang="pt-BR" smtClean="0"/>
              <a:t>14/05/2024</a:t>
            </a:fld>
            <a:endParaRPr lang="pt-BR"/>
          </a:p>
        </p:txBody>
      </p:sp>
      <p:sp>
        <p:nvSpPr>
          <p:cNvPr id="4" name="Footer Placeholder 3"/>
          <p:cNvSpPr>
            <a:spLocks noGrp="1"/>
          </p:cNvSpPr>
          <p:nvPr>
            <p:ph type="ftr" sz="quarter" idx="11"/>
          </p:nvPr>
        </p:nvSpPr>
        <p:spPr/>
        <p:txBody>
          <a:bodyPr/>
          <a:lstStyle/>
          <a:p>
            <a:r>
              <a:rPr lang="pt-BR"/>
              <a:t>Dev's Novatos</a:t>
            </a:r>
          </a:p>
        </p:txBody>
      </p:sp>
      <p:sp>
        <p:nvSpPr>
          <p:cNvPr id="5" name="Slide Number Placeholder 4"/>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1788759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0251FD-4A74-4CE0-8ED0-1A1A9DA7437B}" type="datetime1">
              <a:rPr lang="pt-BR" smtClean="0"/>
              <a:t>14/05/2024</a:t>
            </a:fld>
            <a:endParaRPr lang="pt-BR"/>
          </a:p>
        </p:txBody>
      </p:sp>
      <p:sp>
        <p:nvSpPr>
          <p:cNvPr id="3" name="Footer Placeholder 2"/>
          <p:cNvSpPr>
            <a:spLocks noGrp="1"/>
          </p:cNvSpPr>
          <p:nvPr>
            <p:ph type="ftr" sz="quarter" idx="11"/>
          </p:nvPr>
        </p:nvSpPr>
        <p:spPr/>
        <p:txBody>
          <a:bodyPr/>
          <a:lstStyle/>
          <a:p>
            <a:r>
              <a:rPr lang="pt-BR"/>
              <a:t>Dev's Novatos</a:t>
            </a:r>
          </a:p>
        </p:txBody>
      </p:sp>
      <p:sp>
        <p:nvSpPr>
          <p:cNvPr id="4" name="Slide Number Placeholder 3"/>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1450253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9172364-FB8E-4E8C-818C-A7740F7D4F4F}" type="datetime1">
              <a:rPr lang="pt-BR" smtClean="0"/>
              <a:t>14/05/2024</a:t>
            </a:fld>
            <a:endParaRPr lang="pt-BR"/>
          </a:p>
        </p:txBody>
      </p:sp>
      <p:sp>
        <p:nvSpPr>
          <p:cNvPr id="6" name="Footer Placeholder 5"/>
          <p:cNvSpPr>
            <a:spLocks noGrp="1"/>
          </p:cNvSpPr>
          <p:nvPr>
            <p:ph type="ftr" sz="quarter" idx="11"/>
          </p:nvPr>
        </p:nvSpPr>
        <p:spPr/>
        <p:txBody>
          <a:bodyPr/>
          <a:lstStyle/>
          <a:p>
            <a:r>
              <a:rPr lang="pt-BR"/>
              <a:t>Dev's Novatos</a:t>
            </a:r>
          </a:p>
        </p:txBody>
      </p:sp>
      <p:sp>
        <p:nvSpPr>
          <p:cNvPr id="7" name="Slide Number Placeholder 6"/>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305992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4267BAF-A874-4A7C-9509-05D27044A8BB}" type="datetime1">
              <a:rPr lang="pt-BR" smtClean="0"/>
              <a:t>14/05/2024</a:t>
            </a:fld>
            <a:endParaRPr lang="pt-BR"/>
          </a:p>
        </p:txBody>
      </p:sp>
      <p:sp>
        <p:nvSpPr>
          <p:cNvPr id="6" name="Footer Placeholder 5"/>
          <p:cNvSpPr>
            <a:spLocks noGrp="1"/>
          </p:cNvSpPr>
          <p:nvPr>
            <p:ph type="ftr" sz="quarter" idx="11"/>
          </p:nvPr>
        </p:nvSpPr>
        <p:spPr/>
        <p:txBody>
          <a:bodyPr/>
          <a:lstStyle/>
          <a:p>
            <a:r>
              <a:rPr lang="pt-BR"/>
              <a:t>Dev's Novatos</a:t>
            </a:r>
          </a:p>
        </p:txBody>
      </p:sp>
      <p:sp>
        <p:nvSpPr>
          <p:cNvPr id="7" name="Slide Number Placeholder 6"/>
          <p:cNvSpPr>
            <a:spLocks noGrp="1"/>
          </p:cNvSpPr>
          <p:nvPr>
            <p:ph type="sldNum" sz="quarter" idx="12"/>
          </p:nvPr>
        </p:nvSpPr>
        <p:spPr/>
        <p:txBody>
          <a:bodyPr/>
          <a:lstStyle/>
          <a:p>
            <a:fld id="{B5139A10-BBF6-404D-A5DF-6B5EF89EB060}" type="slidenum">
              <a:rPr lang="pt-BR" smtClean="0"/>
              <a:t>‹nº›</a:t>
            </a:fld>
            <a:endParaRPr lang="pt-BR"/>
          </a:p>
        </p:txBody>
      </p:sp>
    </p:spTree>
    <p:extLst>
      <p:ext uri="{BB962C8B-B14F-4D97-AF65-F5344CB8AC3E}">
        <p14:creationId xmlns:p14="http://schemas.microsoft.com/office/powerpoint/2010/main" val="720624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82000"/>
                  </a:schemeClr>
                </a:solidFill>
              </a:defRPr>
            </a:lvl1pPr>
          </a:lstStyle>
          <a:p>
            <a:fld id="{8BD4752A-A624-4DDA-8A3C-60B10C101450}" type="datetime1">
              <a:rPr lang="pt-BR" smtClean="0"/>
              <a:t>14/05/2024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82000"/>
                  </a:schemeClr>
                </a:solidFill>
              </a:defRPr>
            </a:lvl1pPr>
          </a:lstStyle>
          <a:p>
            <a:r>
              <a:rPr lang="pt-BR"/>
              <a:t>Dev's Novatos</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82000"/>
                  </a:schemeClr>
                </a:solidFill>
              </a:defRPr>
            </a:lvl1pPr>
          </a:lstStyle>
          <a:p>
            <a:fld id="{B5139A10-BBF6-404D-A5DF-6B5EF89EB060}" type="slidenum">
              <a:rPr lang="pt-BR" smtClean="0"/>
              <a:t>‹nº›</a:t>
            </a:fld>
            <a:endParaRPr lang="pt-BR"/>
          </a:p>
        </p:txBody>
      </p:sp>
    </p:spTree>
    <p:extLst>
      <p:ext uri="{BB962C8B-B14F-4D97-AF65-F5344CB8AC3E}">
        <p14:creationId xmlns:p14="http://schemas.microsoft.com/office/powerpoint/2010/main" val="1144634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chatgpt.com/" TargetMode="External"/><Relationship Id="rId7" Type="http://schemas.openxmlformats.org/officeDocument/2006/relationships/hyperlink" Target="https://github.com/EstiloNaka" TargetMode="External"/><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hyperlink" Target="https://www.linkedin.com/in/vanessa-nakao-de-oliveira-2337b7b1/" TargetMode="External"/><Relationship Id="rId5" Type="http://schemas.openxmlformats.org/officeDocument/2006/relationships/hyperlink" Target="https://web.dio.me/" TargetMode="External"/><Relationship Id="rId10" Type="http://schemas.openxmlformats.org/officeDocument/2006/relationships/image" Target="../media/image12.jpg"/><Relationship Id="rId4" Type="http://schemas.openxmlformats.org/officeDocument/2006/relationships/hyperlink" Target="https://beta.dreamstudio.ai/" TargetMode="External"/><Relationship Id="rId9" Type="http://schemas.openxmlformats.org/officeDocument/2006/relationships/hyperlink" Target="https://www.instagram.com/vanessanakao/?igsh=a3Fxam5lYmRzMGE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etflix.com/br/" TargetMode="External"/><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offer.alibaba.com/" TargetMode="External"/><Relationship Id="rId5" Type="http://schemas.openxmlformats.org/officeDocument/2006/relationships/hyperlink" Target="https://www.amazon.com.br/" TargetMode="External"/><Relationship Id="rId4" Type="http://schemas.openxmlformats.org/officeDocument/2006/relationships/hyperlink" Target="https://open.spotify.com/intl-p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22" name="Imagem 21" descr="Grupo de pessoas na rua em frente a palco&#10;&#10;Descrição gerada automaticamente">
            <a:extLst>
              <a:ext uri="{FF2B5EF4-FFF2-40B4-BE49-F238E27FC236}">
                <a16:creationId xmlns:a16="http://schemas.microsoft.com/office/drawing/2014/main" id="{AC0402A8-D7FA-4412-4166-27052FC92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01200" cy="12801600"/>
          </a:xfrm>
          <a:prstGeom prst="rect">
            <a:avLst/>
          </a:prstGeom>
          <a:solidFill>
            <a:srgbClr val="53E3F0"/>
          </a:solidFill>
        </p:spPr>
      </p:pic>
      <p:sp>
        <p:nvSpPr>
          <p:cNvPr id="11" name="Retângulo 10">
            <a:extLst>
              <a:ext uri="{FF2B5EF4-FFF2-40B4-BE49-F238E27FC236}">
                <a16:creationId xmlns:a16="http://schemas.microsoft.com/office/drawing/2014/main" id="{FFE59D6C-45E6-2845-147A-185840B2A41B}"/>
              </a:ext>
            </a:extLst>
          </p:cNvPr>
          <p:cNvSpPr/>
          <p:nvPr/>
        </p:nvSpPr>
        <p:spPr>
          <a:xfrm>
            <a:off x="3000600" y="11968813"/>
            <a:ext cx="3600000" cy="792000"/>
          </a:xfrm>
          <a:prstGeom prst="rect">
            <a:avLst/>
          </a:prstGeom>
          <a:solidFill>
            <a:srgbClr val="D9EAFE"/>
          </a:solidFill>
          <a:ln>
            <a:solidFill>
              <a:srgbClr val="02B6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6118166C-9DB9-5644-B19A-F7AA666C7EDC}"/>
              </a:ext>
            </a:extLst>
          </p:cNvPr>
          <p:cNvSpPr txBox="1"/>
          <p:nvPr/>
        </p:nvSpPr>
        <p:spPr>
          <a:xfrm rot="10800000" flipV="1">
            <a:off x="3180600" y="12111918"/>
            <a:ext cx="3240000" cy="540000"/>
          </a:xfrm>
          <a:prstGeom prst="rect">
            <a:avLst/>
          </a:prstGeom>
          <a:solidFill>
            <a:schemeClr val="bg1"/>
          </a:solidFill>
        </p:spPr>
        <p:txBody>
          <a:bodyPr wrap="square">
            <a:spAutoFit/>
          </a:bodyPr>
          <a:lstStyle/>
          <a:p>
            <a:pPr algn="ctr"/>
            <a:r>
              <a:rPr lang="pt-BR" sz="3200" b="1" i="0" dirty="0">
                <a:solidFill>
                  <a:srgbClr val="0D0D0D"/>
                </a:solidFill>
                <a:effectLst/>
                <a:highlight>
                  <a:srgbClr val="FFFFFF"/>
                </a:highlight>
                <a:latin typeface="Abel" panose="02000506030000020004" pitchFamily="2" charset="0"/>
                <a:ea typeface="Source Sans Pro Black" panose="020B0803030403020204" pitchFamily="34" charset="0"/>
              </a:rPr>
              <a:t>VANESSA NAKAO</a:t>
            </a:r>
            <a:endParaRPr lang="pt-BR" sz="3200" b="1" dirty="0">
              <a:latin typeface="Abel" panose="02000506030000020004" pitchFamily="2" charset="0"/>
              <a:ea typeface="Source Sans Pro Black" panose="020B0803030403020204" pitchFamily="34" charset="0"/>
            </a:endParaRPr>
          </a:p>
        </p:txBody>
      </p:sp>
      <p:sp>
        <p:nvSpPr>
          <p:cNvPr id="9" name="CaixaDeTexto 8">
            <a:extLst>
              <a:ext uri="{FF2B5EF4-FFF2-40B4-BE49-F238E27FC236}">
                <a16:creationId xmlns:a16="http://schemas.microsoft.com/office/drawing/2014/main" id="{63557FCA-E3F4-E8EA-C847-671F5907ABF4}"/>
              </a:ext>
            </a:extLst>
          </p:cNvPr>
          <p:cNvSpPr txBox="1"/>
          <p:nvPr/>
        </p:nvSpPr>
        <p:spPr>
          <a:xfrm>
            <a:off x="591127" y="251303"/>
            <a:ext cx="6807200" cy="1477328"/>
          </a:xfrm>
          <a:prstGeom prst="rect">
            <a:avLst/>
          </a:prstGeom>
          <a:noFill/>
          <a:ln w="10795">
            <a:noFill/>
          </a:ln>
          <a:effectLst>
            <a:glow rad="63500">
              <a:schemeClr val="tx2">
                <a:lumMod val="10000"/>
                <a:lumOff val="90000"/>
                <a:alpha val="40000"/>
              </a:schemeClr>
            </a:glow>
          </a:effectLst>
        </p:spPr>
        <p:txBody>
          <a:bodyPr wrap="square" rtlCol="0">
            <a:spAutoFit/>
          </a:bodyPr>
          <a:lstStyle/>
          <a:p>
            <a:pPr algn="l"/>
            <a:r>
              <a:rPr lang="pt-BR" sz="9000" b="1" dirty="0" err="1">
                <a:solidFill>
                  <a:srgbClr val="FFFF00"/>
                </a:solidFill>
                <a:effectLst>
                  <a:glow rad="127000">
                    <a:schemeClr val="bg2"/>
                  </a:glow>
                </a:effectLst>
                <a:latin typeface="Abel" panose="020F0502020204030204" pitchFamily="2" charset="0"/>
              </a:rPr>
              <a:t>DEVs</a:t>
            </a:r>
            <a:r>
              <a:rPr lang="pt-BR" sz="9000" b="1" dirty="0">
                <a:solidFill>
                  <a:srgbClr val="FFFF00"/>
                </a:solidFill>
                <a:effectLst>
                  <a:glow rad="127000">
                    <a:schemeClr val="bg2"/>
                  </a:glow>
                </a:effectLst>
                <a:latin typeface="Abel" panose="020F0502020204030204" pitchFamily="2" charset="0"/>
              </a:rPr>
              <a:t> NOVATOS</a:t>
            </a:r>
          </a:p>
        </p:txBody>
      </p:sp>
      <p:sp>
        <p:nvSpPr>
          <p:cNvPr id="23" name="Retângulo 22">
            <a:extLst>
              <a:ext uri="{FF2B5EF4-FFF2-40B4-BE49-F238E27FC236}">
                <a16:creationId xmlns:a16="http://schemas.microsoft.com/office/drawing/2014/main" id="{5FEFEDBE-7541-AEFD-820F-28CC76142EC3}"/>
              </a:ext>
            </a:extLst>
          </p:cNvPr>
          <p:cNvSpPr/>
          <p:nvPr/>
        </p:nvSpPr>
        <p:spPr>
          <a:xfrm>
            <a:off x="0" y="1822212"/>
            <a:ext cx="9637058" cy="1620000"/>
          </a:xfrm>
          <a:prstGeom prst="rect">
            <a:avLst/>
          </a:prstGeom>
          <a:solidFill>
            <a:srgbClr val="D9E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374354E1-3674-9661-9CAF-DFEF6E3372F4}"/>
              </a:ext>
            </a:extLst>
          </p:cNvPr>
          <p:cNvSpPr txBox="1"/>
          <p:nvPr/>
        </p:nvSpPr>
        <p:spPr>
          <a:xfrm>
            <a:off x="313492" y="1979934"/>
            <a:ext cx="8974215" cy="1200329"/>
          </a:xfrm>
          <a:prstGeom prst="rect">
            <a:avLst/>
          </a:prstGeom>
          <a:solidFill>
            <a:schemeClr val="bg1"/>
          </a:solidFill>
        </p:spPr>
        <p:txBody>
          <a:bodyPr wrap="square">
            <a:spAutoFit/>
          </a:bodyPr>
          <a:lstStyle/>
          <a:p>
            <a:pPr algn="ctr"/>
            <a:r>
              <a:rPr lang="pt-BR" sz="3600" b="0" i="0" dirty="0">
                <a:solidFill>
                  <a:srgbClr val="0D0D0D"/>
                </a:solidFill>
                <a:effectLst/>
                <a:highlight>
                  <a:srgbClr val="FFFFFF"/>
                </a:highlight>
                <a:latin typeface="Stencil" panose="040409050D0802020404" pitchFamily="82" charset="0"/>
              </a:rPr>
              <a:t>Aventuras e Desventuras </a:t>
            </a:r>
          </a:p>
          <a:p>
            <a:pPr algn="ctr"/>
            <a:r>
              <a:rPr lang="pt-BR" sz="3600" b="0" i="0" dirty="0">
                <a:solidFill>
                  <a:srgbClr val="0D0D0D"/>
                </a:solidFill>
                <a:effectLst/>
                <a:highlight>
                  <a:srgbClr val="FFFFFF"/>
                </a:highlight>
                <a:latin typeface="Stencil" panose="040409050D0802020404" pitchFamily="82" charset="0"/>
              </a:rPr>
              <a:t>na Terra da Inteligência </a:t>
            </a:r>
            <a:r>
              <a:rPr lang="pt-BR" sz="3600" b="0" i="0" dirty="0">
                <a:solidFill>
                  <a:srgbClr val="0D0D0D"/>
                </a:solidFill>
                <a:effectLst>
                  <a:outerShdw blurRad="50800" dist="50800" dir="5400000" algn="ctr" rotWithShape="0">
                    <a:srgbClr val="000000">
                      <a:alpha val="12000"/>
                    </a:srgbClr>
                  </a:outerShdw>
                  <a:reflection endPos="65000" dist="50800" dir="5400000" sy="-100000" algn="bl" rotWithShape="0"/>
                </a:effectLst>
                <a:highlight>
                  <a:srgbClr val="FFFFFF"/>
                </a:highlight>
                <a:latin typeface="Stencil" panose="040409050D0802020404" pitchFamily="82" charset="0"/>
              </a:rPr>
              <a:t>Artificial</a:t>
            </a:r>
            <a:endParaRPr lang="pt-BR" sz="3600" dirty="0">
              <a:effectLst>
                <a:outerShdw blurRad="50800" dist="50800" dir="5400000" algn="ctr" rotWithShape="0">
                  <a:srgbClr val="000000">
                    <a:alpha val="12000"/>
                  </a:srgbClr>
                </a:outerShdw>
                <a:reflection endPos="65000" dist="50800" dir="5400000" sy="-100000" algn="bl" rotWithShape="0"/>
              </a:effectLst>
              <a:latin typeface="Stencil" panose="040409050D0802020404" pitchFamily="82" charset="0"/>
            </a:endParaRPr>
          </a:p>
        </p:txBody>
      </p:sp>
    </p:spTree>
    <p:extLst>
      <p:ext uri="{BB962C8B-B14F-4D97-AF65-F5344CB8AC3E}">
        <p14:creationId xmlns:p14="http://schemas.microsoft.com/office/powerpoint/2010/main" val="105327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ulo">
            <a:extLst>
              <a:ext uri="{FF2B5EF4-FFF2-40B4-BE49-F238E27FC236}">
                <a16:creationId xmlns:a16="http://schemas.microsoft.com/office/drawing/2014/main" id="{10BDF06F-F81C-422C-D978-7AC78B67A5B4}"/>
              </a:ext>
            </a:extLst>
          </p:cNvPr>
          <p:cNvSpPr txBox="1"/>
          <p:nvPr/>
        </p:nvSpPr>
        <p:spPr>
          <a:xfrm>
            <a:off x="1183341" y="936203"/>
            <a:ext cx="7647708" cy="1323439"/>
          </a:xfrm>
          <a:prstGeom prst="rect">
            <a:avLst/>
          </a:prstGeom>
          <a:noFill/>
        </p:spPr>
        <p:txBody>
          <a:bodyPr wrap="square" rtlCol="0">
            <a:spAutoFit/>
          </a:bodyPr>
          <a:lstStyle/>
          <a:p>
            <a:pPr algn="ctr"/>
            <a:r>
              <a:rPr lang="pt-BR" sz="4000" b="1" cap="all" dirty="0">
                <a:latin typeface="Abel" panose="02000506030000020004" pitchFamily="2" charset="0"/>
              </a:rPr>
              <a:t>Segurança e Detecção de Anomalias</a:t>
            </a:r>
          </a:p>
        </p:txBody>
      </p:sp>
      <p:sp>
        <p:nvSpPr>
          <p:cNvPr id="6" name="texto">
            <a:extLst>
              <a:ext uri="{FF2B5EF4-FFF2-40B4-BE49-F238E27FC236}">
                <a16:creationId xmlns:a16="http://schemas.microsoft.com/office/drawing/2014/main" id="{F93D1232-7B78-FE41-DAC6-3FD5F75AA32D}"/>
              </a:ext>
            </a:extLst>
          </p:cNvPr>
          <p:cNvSpPr txBox="1"/>
          <p:nvPr/>
        </p:nvSpPr>
        <p:spPr>
          <a:xfrm>
            <a:off x="546030" y="3253465"/>
            <a:ext cx="8285019" cy="2677656"/>
          </a:xfrm>
          <a:prstGeom prst="rect">
            <a:avLst/>
          </a:prstGeom>
          <a:noFill/>
        </p:spPr>
        <p:txBody>
          <a:bodyPr wrap="square" rtlCol="0">
            <a:spAutoFit/>
          </a:bodyPr>
          <a:lstStyle/>
          <a:p>
            <a:pPr algn="just"/>
            <a:r>
              <a:rPr lang="pt-BR" sz="2800" dirty="0"/>
              <a:t>	</a:t>
            </a:r>
            <a:r>
              <a:rPr lang="pt-BR" sz="2800" dirty="0">
                <a:latin typeface="Abel" panose="02000506030000020004" pitchFamily="2" charset="0"/>
              </a:rPr>
              <a:t>A IA desempenha um papel crucial na detecção de padrões suspeitos e na prevenção de ameaças cibernéticas. Sistemas de segurança de redes podem usar algoritmos de aprendizado de máquina para identificar atividades maliciosas e proteger dados sensíveis contra invasões.</a:t>
            </a:r>
            <a:endParaRPr lang="pt-BR" sz="3200" dirty="0"/>
          </a:p>
        </p:txBody>
      </p:sp>
      <p:sp>
        <p:nvSpPr>
          <p:cNvPr id="2" name="Espaço Reservado para Rodapé 1">
            <a:extLst>
              <a:ext uri="{FF2B5EF4-FFF2-40B4-BE49-F238E27FC236}">
                <a16:creationId xmlns:a16="http://schemas.microsoft.com/office/drawing/2014/main" id="{D7C35B43-D8D4-1319-9B66-58B33859E81A}"/>
              </a:ext>
            </a:extLst>
          </p:cNvPr>
          <p:cNvSpPr>
            <a:spLocks noGrp="1"/>
          </p:cNvSpPr>
          <p:nvPr>
            <p:ph type="ftr" sz="quarter" idx="11"/>
          </p:nvPr>
        </p:nvSpPr>
        <p:spPr>
          <a:xfrm>
            <a:off x="2383574" y="11865188"/>
            <a:ext cx="4834049" cy="681567"/>
          </a:xfrm>
        </p:spPr>
        <p:txBody>
          <a:bodyPr/>
          <a:lstStyle/>
          <a:p>
            <a:r>
              <a:rPr lang="pt-BR" dirty="0" err="1"/>
              <a:t>Devs</a:t>
            </a:r>
            <a:r>
              <a:rPr lang="pt-BR" dirty="0"/>
              <a:t> Novatos – Segurança e Detecção de Anomalias</a:t>
            </a:r>
          </a:p>
        </p:txBody>
      </p:sp>
      <p:sp>
        <p:nvSpPr>
          <p:cNvPr id="3" name="Espaço Reservado para Número de Slide 2">
            <a:extLst>
              <a:ext uri="{FF2B5EF4-FFF2-40B4-BE49-F238E27FC236}">
                <a16:creationId xmlns:a16="http://schemas.microsoft.com/office/drawing/2014/main" id="{5DAD2294-3338-FC5A-5DE0-F5D82A550E85}"/>
              </a:ext>
            </a:extLst>
          </p:cNvPr>
          <p:cNvSpPr>
            <a:spLocks noGrp="1"/>
          </p:cNvSpPr>
          <p:nvPr>
            <p:ph type="sldNum" sz="quarter" idx="12"/>
          </p:nvPr>
        </p:nvSpPr>
        <p:spPr/>
        <p:txBody>
          <a:bodyPr/>
          <a:lstStyle/>
          <a:p>
            <a:fld id="{B5139A10-BBF6-404D-A5DF-6B5EF89EB060}" type="slidenum">
              <a:rPr lang="pt-BR" smtClean="0"/>
              <a:t>10</a:t>
            </a:fld>
            <a:endParaRPr lang="pt-BR" dirty="0"/>
          </a:p>
        </p:txBody>
      </p:sp>
      <p:sp>
        <p:nvSpPr>
          <p:cNvPr id="7" name="Seta: para a Direita 6">
            <a:extLst>
              <a:ext uri="{FF2B5EF4-FFF2-40B4-BE49-F238E27FC236}">
                <a16:creationId xmlns:a16="http://schemas.microsoft.com/office/drawing/2014/main" id="{81AAF6E9-5206-86E0-C05C-4287A9FF9F22}"/>
              </a:ext>
            </a:extLst>
          </p:cNvPr>
          <p:cNvSpPr/>
          <p:nvPr/>
        </p:nvSpPr>
        <p:spPr>
          <a:xfrm rot="16200000">
            <a:off x="4326" y="1029063"/>
            <a:ext cx="1944840" cy="413190"/>
          </a:xfrm>
          <a:prstGeom prst="rightArrow">
            <a:avLst/>
          </a:prstGeom>
          <a:gradFill flip="none" rotWithShape="1">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gradFill>
                <a:gsLst>
                  <a:gs pos="0">
                    <a:schemeClr val="accent1">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0" name="Sinal de Subtração 9">
            <a:extLst>
              <a:ext uri="{FF2B5EF4-FFF2-40B4-BE49-F238E27FC236}">
                <a16:creationId xmlns:a16="http://schemas.microsoft.com/office/drawing/2014/main" id="{28426D32-A2D2-3DB2-9E43-E9F4C8F36B22}"/>
              </a:ext>
            </a:extLst>
          </p:cNvPr>
          <p:cNvSpPr/>
          <p:nvPr/>
        </p:nvSpPr>
        <p:spPr>
          <a:xfrm>
            <a:off x="210548" y="2259642"/>
            <a:ext cx="9480885" cy="720000"/>
          </a:xfrm>
          <a:prstGeom prst="mathMinus">
            <a:avLst/>
          </a:prstGeom>
          <a:gradFill flip="none" rotWithShape="1">
            <a:gsLst>
              <a:gs pos="0">
                <a:srgbClr val="FFFF00">
                  <a:lumMod val="93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 name="Imagem 4" descr="Foto em preto e branco de pessoas em frente a computador&#10;&#10;Descrição gerada automaticamente">
            <a:extLst>
              <a:ext uri="{FF2B5EF4-FFF2-40B4-BE49-F238E27FC236}">
                <a16:creationId xmlns:a16="http://schemas.microsoft.com/office/drawing/2014/main" id="{CE71103E-CCF0-BE82-BE64-3E02A15D9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343" y="6400800"/>
            <a:ext cx="7975706" cy="5062971"/>
          </a:xfrm>
          <a:prstGeom prst="rect">
            <a:avLst/>
          </a:prstGeom>
        </p:spPr>
      </p:pic>
    </p:spTree>
    <p:extLst>
      <p:ext uri="{BB962C8B-B14F-4D97-AF65-F5344CB8AC3E}">
        <p14:creationId xmlns:p14="http://schemas.microsoft.com/office/powerpoint/2010/main" val="418974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4057E8-D5F1-5550-3BA6-71DC79E64D00}"/>
              </a:ext>
            </a:extLst>
          </p:cNvPr>
          <p:cNvSpPr/>
          <p:nvPr/>
        </p:nvSpPr>
        <p:spPr>
          <a:xfrm>
            <a:off x="0" y="0"/>
            <a:ext cx="9601200" cy="12801600"/>
          </a:xfrm>
          <a:prstGeom prst="rect">
            <a:avLst/>
          </a:prstGeom>
          <a:solidFill>
            <a:srgbClr val="D9EAFE">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ulo">
            <a:extLst>
              <a:ext uri="{FF2B5EF4-FFF2-40B4-BE49-F238E27FC236}">
                <a16:creationId xmlns:a16="http://schemas.microsoft.com/office/drawing/2014/main" id="{D609D111-B34C-B734-9894-4CB3F571B3B4}"/>
              </a:ext>
            </a:extLst>
          </p:cNvPr>
          <p:cNvSpPr txBox="1"/>
          <p:nvPr/>
        </p:nvSpPr>
        <p:spPr>
          <a:xfrm>
            <a:off x="-319265" y="7615565"/>
            <a:ext cx="10239729" cy="1477328"/>
          </a:xfrm>
          <a:prstGeom prst="rect">
            <a:avLst/>
          </a:prstGeom>
          <a:noFill/>
        </p:spPr>
        <p:txBody>
          <a:bodyPr wrap="square" rtlCol="0">
            <a:spAutoFit/>
          </a:bodyPr>
          <a:lstStyle/>
          <a:p>
            <a:pPr algn="ctr"/>
            <a:r>
              <a:rPr lang="pt-BR" sz="4500" b="1" i="0" u="none" strike="noStrike" dirty="0">
                <a:solidFill>
                  <a:srgbClr val="000000"/>
                </a:solidFill>
                <a:effectLst/>
                <a:latin typeface="Stencil" panose="040409050D0802020404" pitchFamily="82" charset="0"/>
              </a:rPr>
              <a:t>Redução de Erros e </a:t>
            </a:r>
          </a:p>
          <a:p>
            <a:pPr algn="ctr"/>
            <a:r>
              <a:rPr lang="pt-BR" sz="4500" b="1" i="0" u="none" strike="noStrike" dirty="0">
                <a:solidFill>
                  <a:srgbClr val="000000"/>
                </a:solidFill>
                <a:effectLst/>
                <a:latin typeface="Stencil" panose="040409050D0802020404" pitchFamily="82" charset="0"/>
              </a:rPr>
              <a:t>Otimização de Processos</a:t>
            </a:r>
            <a:endParaRPr lang="pt-BR" sz="4500" b="1" dirty="0"/>
          </a:p>
        </p:txBody>
      </p:sp>
      <p:sp>
        <p:nvSpPr>
          <p:cNvPr id="6" name="titulo">
            <a:extLst>
              <a:ext uri="{FF2B5EF4-FFF2-40B4-BE49-F238E27FC236}">
                <a16:creationId xmlns:a16="http://schemas.microsoft.com/office/drawing/2014/main" id="{38F8953A-DA87-4C56-56C7-9463BB303E73}"/>
              </a:ext>
            </a:extLst>
          </p:cNvPr>
          <p:cNvSpPr txBox="1"/>
          <p:nvPr/>
        </p:nvSpPr>
        <p:spPr>
          <a:xfrm>
            <a:off x="2235721" y="1999595"/>
            <a:ext cx="4301836" cy="4401205"/>
          </a:xfrm>
          <a:prstGeom prst="rect">
            <a:avLst/>
          </a:prstGeom>
          <a:noFill/>
          <a:ln>
            <a:noFill/>
          </a:ln>
        </p:spPr>
        <p:txBody>
          <a:bodyPr wrap="square" rtlCol="0">
            <a:prstTxWarp prst="textPlain">
              <a:avLst/>
            </a:prstTxWarp>
            <a:spAutoFit/>
            <a:scene3d>
              <a:camera prst="orthographicFront"/>
              <a:lightRig rig="threePt" dir="t"/>
            </a:scene3d>
            <a:sp3d>
              <a:bevelB w="107950"/>
            </a:sp3d>
          </a:bodyPr>
          <a:lstStyle/>
          <a:p>
            <a:r>
              <a:rPr lang="pt-BR" sz="28000" dirty="0">
                <a:ln>
                  <a:solidFill>
                    <a:srgbClr val="02B6D3"/>
                  </a:solidFill>
                </a:ln>
                <a:latin typeface="Stencil" panose="040409050D0802020404" pitchFamily="82" charset="0"/>
              </a:rPr>
              <a:t>05</a:t>
            </a:r>
          </a:p>
        </p:txBody>
      </p:sp>
      <p:sp>
        <p:nvSpPr>
          <p:cNvPr id="3" name="Espaço Reservado para Número de Slide 2">
            <a:extLst>
              <a:ext uri="{FF2B5EF4-FFF2-40B4-BE49-F238E27FC236}">
                <a16:creationId xmlns:a16="http://schemas.microsoft.com/office/drawing/2014/main" id="{E3C69884-715A-7E5C-C0E8-AB5B8CD97C57}"/>
              </a:ext>
            </a:extLst>
          </p:cNvPr>
          <p:cNvSpPr>
            <a:spLocks noGrp="1"/>
          </p:cNvSpPr>
          <p:nvPr>
            <p:ph type="sldNum" sz="quarter" idx="12"/>
          </p:nvPr>
        </p:nvSpPr>
        <p:spPr/>
        <p:txBody>
          <a:bodyPr/>
          <a:lstStyle/>
          <a:p>
            <a:fld id="{B5139A10-BBF6-404D-A5DF-6B5EF89EB060}" type="slidenum">
              <a:rPr lang="pt-BR" smtClean="0"/>
              <a:t>11</a:t>
            </a:fld>
            <a:endParaRPr lang="pt-BR" dirty="0"/>
          </a:p>
        </p:txBody>
      </p:sp>
      <p:sp>
        <p:nvSpPr>
          <p:cNvPr id="8" name="Sinal de Subtração 7">
            <a:extLst>
              <a:ext uri="{FF2B5EF4-FFF2-40B4-BE49-F238E27FC236}">
                <a16:creationId xmlns:a16="http://schemas.microsoft.com/office/drawing/2014/main" id="{232AED55-C0B3-43E3-57BF-1850A9961DB6}"/>
              </a:ext>
            </a:extLst>
          </p:cNvPr>
          <p:cNvSpPr/>
          <p:nvPr/>
        </p:nvSpPr>
        <p:spPr>
          <a:xfrm>
            <a:off x="-1157415" y="6895565"/>
            <a:ext cx="11915062" cy="720000"/>
          </a:xfrm>
          <a:prstGeom prst="mathMinus">
            <a:avLst/>
          </a:prstGeom>
          <a:gradFill flip="none" rotWithShape="1">
            <a:gsLst>
              <a:gs pos="0">
                <a:srgbClr val="FFFF00">
                  <a:lumMod val="100000"/>
                </a:srgbClr>
              </a:gs>
              <a:gs pos="64000">
                <a:schemeClr val="accent1">
                  <a:lumMod val="65000"/>
                  <a:lumOff val="3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409125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ulo">
            <a:extLst>
              <a:ext uri="{FF2B5EF4-FFF2-40B4-BE49-F238E27FC236}">
                <a16:creationId xmlns:a16="http://schemas.microsoft.com/office/drawing/2014/main" id="{10BDF06F-F81C-422C-D978-7AC78B67A5B4}"/>
              </a:ext>
            </a:extLst>
          </p:cNvPr>
          <p:cNvSpPr txBox="1"/>
          <p:nvPr/>
        </p:nvSpPr>
        <p:spPr>
          <a:xfrm>
            <a:off x="1183341" y="936203"/>
            <a:ext cx="7647708" cy="1323439"/>
          </a:xfrm>
          <a:prstGeom prst="rect">
            <a:avLst/>
          </a:prstGeom>
          <a:noFill/>
        </p:spPr>
        <p:txBody>
          <a:bodyPr wrap="square" rtlCol="0">
            <a:spAutoFit/>
          </a:bodyPr>
          <a:lstStyle/>
          <a:p>
            <a:pPr algn="ctr"/>
            <a:r>
              <a:rPr lang="pt-BR" sz="4000" b="1" cap="all" dirty="0">
                <a:latin typeface="Abel" panose="02000506030000020004" pitchFamily="2" charset="0"/>
              </a:rPr>
              <a:t>Redução de Erros e </a:t>
            </a:r>
          </a:p>
          <a:p>
            <a:pPr algn="ctr"/>
            <a:r>
              <a:rPr lang="pt-BR" sz="4000" b="1" cap="all" dirty="0">
                <a:latin typeface="Abel" panose="02000506030000020004" pitchFamily="2" charset="0"/>
              </a:rPr>
              <a:t>Otimização de Processos</a:t>
            </a:r>
          </a:p>
        </p:txBody>
      </p:sp>
      <p:sp>
        <p:nvSpPr>
          <p:cNvPr id="6" name="texto">
            <a:extLst>
              <a:ext uri="{FF2B5EF4-FFF2-40B4-BE49-F238E27FC236}">
                <a16:creationId xmlns:a16="http://schemas.microsoft.com/office/drawing/2014/main" id="{F93D1232-7B78-FE41-DAC6-3FD5F75AA32D}"/>
              </a:ext>
            </a:extLst>
          </p:cNvPr>
          <p:cNvSpPr txBox="1"/>
          <p:nvPr/>
        </p:nvSpPr>
        <p:spPr>
          <a:xfrm>
            <a:off x="546030" y="3253465"/>
            <a:ext cx="8285019" cy="2739211"/>
          </a:xfrm>
          <a:prstGeom prst="rect">
            <a:avLst/>
          </a:prstGeom>
          <a:noFill/>
        </p:spPr>
        <p:txBody>
          <a:bodyPr wrap="square" rtlCol="0">
            <a:spAutoFit/>
          </a:bodyPr>
          <a:lstStyle/>
          <a:p>
            <a:pPr algn="just"/>
            <a:r>
              <a:rPr lang="pt-BR" sz="2800" dirty="0"/>
              <a:t>	</a:t>
            </a:r>
            <a:r>
              <a:rPr lang="pt-BR" sz="2800" dirty="0">
                <a:latin typeface="Abel" panose="02000506030000020004" pitchFamily="2" charset="0"/>
              </a:rPr>
              <a:t>Ao integrar IA em sistemas industriais, é possível reduzir erros humanos e otimizar processos de produção. Por exemplo, fábricas podem usar algoritmos de visão computacional para inspecionar automaticamente produtos em busca de defeitos, garantindo qualidade consistente.</a:t>
            </a:r>
          </a:p>
          <a:p>
            <a:pPr algn="just"/>
            <a:endParaRPr lang="pt-BR" sz="3200" dirty="0"/>
          </a:p>
        </p:txBody>
      </p:sp>
      <p:sp>
        <p:nvSpPr>
          <p:cNvPr id="2" name="Espaço Reservado para Rodapé 1">
            <a:extLst>
              <a:ext uri="{FF2B5EF4-FFF2-40B4-BE49-F238E27FC236}">
                <a16:creationId xmlns:a16="http://schemas.microsoft.com/office/drawing/2014/main" id="{D7C35B43-D8D4-1319-9B66-58B33859E81A}"/>
              </a:ext>
            </a:extLst>
          </p:cNvPr>
          <p:cNvSpPr>
            <a:spLocks noGrp="1"/>
          </p:cNvSpPr>
          <p:nvPr>
            <p:ph type="ftr" sz="quarter" idx="11"/>
          </p:nvPr>
        </p:nvSpPr>
        <p:spPr>
          <a:xfrm>
            <a:off x="0" y="11865188"/>
            <a:ext cx="8941118" cy="681567"/>
          </a:xfrm>
        </p:spPr>
        <p:txBody>
          <a:bodyPr/>
          <a:lstStyle/>
          <a:p>
            <a:r>
              <a:rPr lang="pt-BR" dirty="0" err="1"/>
              <a:t>Devs</a:t>
            </a:r>
            <a:r>
              <a:rPr lang="pt-BR" dirty="0"/>
              <a:t> Novatos – Redução de Erros e  Otimização de Processos</a:t>
            </a:r>
          </a:p>
        </p:txBody>
      </p:sp>
      <p:sp>
        <p:nvSpPr>
          <p:cNvPr id="3" name="Espaço Reservado para Número de Slide 2">
            <a:extLst>
              <a:ext uri="{FF2B5EF4-FFF2-40B4-BE49-F238E27FC236}">
                <a16:creationId xmlns:a16="http://schemas.microsoft.com/office/drawing/2014/main" id="{5DAD2294-3338-FC5A-5DE0-F5D82A550E85}"/>
              </a:ext>
            </a:extLst>
          </p:cNvPr>
          <p:cNvSpPr>
            <a:spLocks noGrp="1"/>
          </p:cNvSpPr>
          <p:nvPr>
            <p:ph type="sldNum" sz="quarter" idx="12"/>
          </p:nvPr>
        </p:nvSpPr>
        <p:spPr/>
        <p:txBody>
          <a:bodyPr/>
          <a:lstStyle/>
          <a:p>
            <a:fld id="{B5139A10-BBF6-404D-A5DF-6B5EF89EB060}" type="slidenum">
              <a:rPr lang="pt-BR" smtClean="0"/>
              <a:t>12</a:t>
            </a:fld>
            <a:endParaRPr lang="pt-BR" dirty="0"/>
          </a:p>
        </p:txBody>
      </p:sp>
      <p:sp>
        <p:nvSpPr>
          <p:cNvPr id="7" name="Seta: para a Direita 6">
            <a:extLst>
              <a:ext uri="{FF2B5EF4-FFF2-40B4-BE49-F238E27FC236}">
                <a16:creationId xmlns:a16="http://schemas.microsoft.com/office/drawing/2014/main" id="{81AAF6E9-5206-86E0-C05C-4287A9FF9F22}"/>
              </a:ext>
            </a:extLst>
          </p:cNvPr>
          <p:cNvSpPr/>
          <p:nvPr/>
        </p:nvSpPr>
        <p:spPr>
          <a:xfrm rot="16200000">
            <a:off x="4326" y="1029063"/>
            <a:ext cx="1944840" cy="413190"/>
          </a:xfrm>
          <a:prstGeom prst="rightArrow">
            <a:avLst/>
          </a:prstGeom>
          <a:gradFill flip="none" rotWithShape="1">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gradFill>
                <a:gsLst>
                  <a:gs pos="0">
                    <a:schemeClr val="accent1">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0" name="Sinal de Subtração 9">
            <a:extLst>
              <a:ext uri="{FF2B5EF4-FFF2-40B4-BE49-F238E27FC236}">
                <a16:creationId xmlns:a16="http://schemas.microsoft.com/office/drawing/2014/main" id="{28426D32-A2D2-3DB2-9E43-E9F4C8F36B22}"/>
              </a:ext>
            </a:extLst>
          </p:cNvPr>
          <p:cNvSpPr/>
          <p:nvPr/>
        </p:nvSpPr>
        <p:spPr>
          <a:xfrm>
            <a:off x="210548" y="2259642"/>
            <a:ext cx="9480885" cy="720000"/>
          </a:xfrm>
          <a:prstGeom prst="mathMinus">
            <a:avLst/>
          </a:prstGeom>
          <a:gradFill flip="none" rotWithShape="1">
            <a:gsLst>
              <a:gs pos="0">
                <a:srgbClr val="FFFF00">
                  <a:lumMod val="93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Imagem 7" descr="Homem sentado em frente a computador&#10;&#10;Descrição gerada automaticamente">
            <a:extLst>
              <a:ext uri="{FF2B5EF4-FFF2-40B4-BE49-F238E27FC236}">
                <a16:creationId xmlns:a16="http://schemas.microsoft.com/office/drawing/2014/main" id="{00D5FD94-AEA9-412E-E2D9-F7FB2D016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271" y="5992676"/>
            <a:ext cx="5578657" cy="5578657"/>
          </a:xfrm>
          <a:prstGeom prst="rect">
            <a:avLst/>
          </a:prstGeom>
        </p:spPr>
      </p:pic>
    </p:spTree>
    <p:extLst>
      <p:ext uri="{BB962C8B-B14F-4D97-AF65-F5344CB8AC3E}">
        <p14:creationId xmlns:p14="http://schemas.microsoft.com/office/powerpoint/2010/main" val="49226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4057E8-D5F1-5550-3BA6-71DC79E64D00}"/>
              </a:ext>
            </a:extLst>
          </p:cNvPr>
          <p:cNvSpPr/>
          <p:nvPr/>
        </p:nvSpPr>
        <p:spPr>
          <a:xfrm>
            <a:off x="0" y="0"/>
            <a:ext cx="9601200" cy="12801600"/>
          </a:xfrm>
          <a:prstGeom prst="rect">
            <a:avLst/>
          </a:prstGeom>
          <a:solidFill>
            <a:srgbClr val="D9EAFE">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ulo">
            <a:extLst>
              <a:ext uri="{FF2B5EF4-FFF2-40B4-BE49-F238E27FC236}">
                <a16:creationId xmlns:a16="http://schemas.microsoft.com/office/drawing/2014/main" id="{D609D111-B34C-B734-9894-4CB3F571B3B4}"/>
              </a:ext>
            </a:extLst>
          </p:cNvPr>
          <p:cNvSpPr txBox="1"/>
          <p:nvPr/>
        </p:nvSpPr>
        <p:spPr>
          <a:xfrm>
            <a:off x="-319265" y="7615565"/>
            <a:ext cx="10239729" cy="1477328"/>
          </a:xfrm>
          <a:prstGeom prst="rect">
            <a:avLst/>
          </a:prstGeom>
          <a:noFill/>
        </p:spPr>
        <p:txBody>
          <a:bodyPr wrap="square" rtlCol="0">
            <a:spAutoFit/>
          </a:bodyPr>
          <a:lstStyle/>
          <a:p>
            <a:pPr algn="ctr"/>
            <a:r>
              <a:rPr lang="pt-BR" sz="4500" b="1" i="0" u="none" strike="noStrike" dirty="0">
                <a:solidFill>
                  <a:srgbClr val="000000"/>
                </a:solidFill>
                <a:effectLst/>
                <a:latin typeface="Stencil" panose="040409050D0802020404" pitchFamily="82" charset="0"/>
              </a:rPr>
              <a:t>Abraçando o Futuro da Tecnologia</a:t>
            </a:r>
            <a:endParaRPr lang="pt-BR" sz="4500" b="1" dirty="0"/>
          </a:p>
        </p:txBody>
      </p:sp>
      <p:sp>
        <p:nvSpPr>
          <p:cNvPr id="6" name="titulo">
            <a:extLst>
              <a:ext uri="{FF2B5EF4-FFF2-40B4-BE49-F238E27FC236}">
                <a16:creationId xmlns:a16="http://schemas.microsoft.com/office/drawing/2014/main" id="{38F8953A-DA87-4C56-56C7-9463BB303E73}"/>
              </a:ext>
            </a:extLst>
          </p:cNvPr>
          <p:cNvSpPr txBox="1"/>
          <p:nvPr/>
        </p:nvSpPr>
        <p:spPr>
          <a:xfrm>
            <a:off x="2235721" y="1999595"/>
            <a:ext cx="4301836" cy="4401205"/>
          </a:xfrm>
          <a:prstGeom prst="rect">
            <a:avLst/>
          </a:prstGeom>
          <a:noFill/>
          <a:ln>
            <a:noFill/>
          </a:ln>
        </p:spPr>
        <p:txBody>
          <a:bodyPr wrap="square" rtlCol="0">
            <a:prstTxWarp prst="textPlain">
              <a:avLst/>
            </a:prstTxWarp>
            <a:spAutoFit/>
            <a:scene3d>
              <a:camera prst="orthographicFront"/>
              <a:lightRig rig="threePt" dir="t"/>
            </a:scene3d>
            <a:sp3d>
              <a:bevelB w="107950"/>
            </a:sp3d>
          </a:bodyPr>
          <a:lstStyle/>
          <a:p>
            <a:r>
              <a:rPr lang="pt-BR" sz="28000" dirty="0">
                <a:ln>
                  <a:solidFill>
                    <a:srgbClr val="02B6D3"/>
                  </a:solidFill>
                </a:ln>
                <a:latin typeface="Stencil" panose="040409050D0802020404" pitchFamily="82" charset="0"/>
              </a:rPr>
              <a:t>06</a:t>
            </a:r>
          </a:p>
        </p:txBody>
      </p:sp>
      <p:sp>
        <p:nvSpPr>
          <p:cNvPr id="3" name="Espaço Reservado para Número de Slide 2">
            <a:extLst>
              <a:ext uri="{FF2B5EF4-FFF2-40B4-BE49-F238E27FC236}">
                <a16:creationId xmlns:a16="http://schemas.microsoft.com/office/drawing/2014/main" id="{E3C69884-715A-7E5C-C0E8-AB5B8CD97C57}"/>
              </a:ext>
            </a:extLst>
          </p:cNvPr>
          <p:cNvSpPr>
            <a:spLocks noGrp="1"/>
          </p:cNvSpPr>
          <p:nvPr>
            <p:ph type="sldNum" sz="quarter" idx="12"/>
          </p:nvPr>
        </p:nvSpPr>
        <p:spPr/>
        <p:txBody>
          <a:bodyPr/>
          <a:lstStyle/>
          <a:p>
            <a:fld id="{B5139A10-BBF6-404D-A5DF-6B5EF89EB060}" type="slidenum">
              <a:rPr lang="pt-BR" smtClean="0"/>
              <a:t>13</a:t>
            </a:fld>
            <a:endParaRPr lang="pt-BR" dirty="0"/>
          </a:p>
        </p:txBody>
      </p:sp>
      <p:sp>
        <p:nvSpPr>
          <p:cNvPr id="8" name="Sinal de Subtração 7">
            <a:extLst>
              <a:ext uri="{FF2B5EF4-FFF2-40B4-BE49-F238E27FC236}">
                <a16:creationId xmlns:a16="http://schemas.microsoft.com/office/drawing/2014/main" id="{232AED55-C0B3-43E3-57BF-1850A9961DB6}"/>
              </a:ext>
            </a:extLst>
          </p:cNvPr>
          <p:cNvSpPr/>
          <p:nvPr/>
        </p:nvSpPr>
        <p:spPr>
          <a:xfrm>
            <a:off x="-1157415" y="6895565"/>
            <a:ext cx="11915062" cy="720000"/>
          </a:xfrm>
          <a:prstGeom prst="mathMinus">
            <a:avLst/>
          </a:prstGeom>
          <a:gradFill flip="none" rotWithShape="1">
            <a:gsLst>
              <a:gs pos="0">
                <a:srgbClr val="FFFF00">
                  <a:lumMod val="100000"/>
                </a:srgbClr>
              </a:gs>
              <a:gs pos="64000">
                <a:schemeClr val="accent1">
                  <a:lumMod val="65000"/>
                  <a:lumOff val="3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265370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ulo">
            <a:extLst>
              <a:ext uri="{FF2B5EF4-FFF2-40B4-BE49-F238E27FC236}">
                <a16:creationId xmlns:a16="http://schemas.microsoft.com/office/drawing/2014/main" id="{10BDF06F-F81C-422C-D978-7AC78B67A5B4}"/>
              </a:ext>
            </a:extLst>
          </p:cNvPr>
          <p:cNvSpPr txBox="1"/>
          <p:nvPr/>
        </p:nvSpPr>
        <p:spPr>
          <a:xfrm>
            <a:off x="3180398" y="663200"/>
            <a:ext cx="3240405" cy="830997"/>
          </a:xfrm>
          <a:prstGeom prst="rect">
            <a:avLst/>
          </a:prstGeom>
          <a:noFill/>
        </p:spPr>
        <p:txBody>
          <a:bodyPr wrap="square" rtlCol="0">
            <a:spAutoFit/>
          </a:bodyPr>
          <a:lstStyle/>
          <a:p>
            <a:r>
              <a:rPr lang="pt-BR" sz="4800" b="1" cap="all" dirty="0">
                <a:latin typeface="Abel" panose="02000506030000020004" pitchFamily="2" charset="0"/>
              </a:rPr>
              <a:t>CONCLUSÃO:</a:t>
            </a:r>
          </a:p>
        </p:txBody>
      </p:sp>
      <p:sp>
        <p:nvSpPr>
          <p:cNvPr id="5" name="sub-titulo">
            <a:extLst>
              <a:ext uri="{FF2B5EF4-FFF2-40B4-BE49-F238E27FC236}">
                <a16:creationId xmlns:a16="http://schemas.microsoft.com/office/drawing/2014/main" id="{E98E4F02-45F4-5098-DE01-1E7A0C669D5A}"/>
              </a:ext>
            </a:extLst>
          </p:cNvPr>
          <p:cNvSpPr txBox="1"/>
          <p:nvPr/>
        </p:nvSpPr>
        <p:spPr>
          <a:xfrm>
            <a:off x="2043595" y="1680462"/>
            <a:ext cx="5514010" cy="584775"/>
          </a:xfrm>
          <a:prstGeom prst="rect">
            <a:avLst/>
          </a:prstGeom>
          <a:noFill/>
        </p:spPr>
        <p:txBody>
          <a:bodyPr wrap="square" rtlCol="0">
            <a:spAutoFit/>
          </a:bodyPr>
          <a:lstStyle/>
          <a:p>
            <a:r>
              <a:rPr lang="pt-BR" sz="3200" b="1" dirty="0">
                <a:latin typeface="Abel" panose="02000506030000020004" pitchFamily="2" charset="0"/>
              </a:rPr>
              <a:t>Abraçando o Futuro da Tecnologia</a:t>
            </a:r>
          </a:p>
        </p:txBody>
      </p:sp>
      <p:sp>
        <p:nvSpPr>
          <p:cNvPr id="6" name="texto">
            <a:extLst>
              <a:ext uri="{FF2B5EF4-FFF2-40B4-BE49-F238E27FC236}">
                <a16:creationId xmlns:a16="http://schemas.microsoft.com/office/drawing/2014/main" id="{F93D1232-7B78-FE41-DAC6-3FD5F75AA32D}"/>
              </a:ext>
            </a:extLst>
          </p:cNvPr>
          <p:cNvSpPr txBox="1"/>
          <p:nvPr/>
        </p:nvSpPr>
        <p:spPr>
          <a:xfrm>
            <a:off x="720434" y="3372547"/>
            <a:ext cx="8285019" cy="4893647"/>
          </a:xfrm>
          <a:prstGeom prst="rect">
            <a:avLst/>
          </a:prstGeom>
          <a:noFill/>
        </p:spPr>
        <p:txBody>
          <a:bodyPr wrap="square" rtlCol="0">
            <a:spAutoFit/>
          </a:bodyPr>
          <a:lstStyle/>
          <a:p>
            <a:pPr algn="just"/>
            <a:r>
              <a:rPr lang="pt-BR" sz="2800" dirty="0"/>
              <a:t>	</a:t>
            </a:r>
            <a:r>
              <a:rPr lang="pt-BR" sz="2800" dirty="0">
                <a:latin typeface="Abel" panose="02000506030000020004" pitchFamily="2" charset="0"/>
              </a:rPr>
              <a:t>Dominar a inteligência artificial é uma jornada desafiadora, mas repleta de recompensas. Como desenvolvedor novato, ao explorar e compreender os fundamentos da IA, você estará preparando o terreno para uma carreira emocionante e repleta de possibilidades na vanguarda da tecnologia.</a:t>
            </a:r>
          </a:p>
          <a:p>
            <a:pPr algn="just"/>
            <a:endParaRPr lang="pt-BR" sz="2800" dirty="0">
              <a:latin typeface="Abel" panose="02000506030000020004" pitchFamily="2" charset="0"/>
            </a:endParaRPr>
          </a:p>
          <a:p>
            <a:pPr algn="just"/>
            <a:r>
              <a:rPr lang="pt-BR" sz="2800" dirty="0">
                <a:latin typeface="Abel" panose="02000506030000020004" pitchFamily="2" charset="0"/>
              </a:rPr>
              <a:t>	Pronto para embarcar nessa jornada? Então, prepare-se para explorar os mistérios e desafios da Terra da Inteligência Artificial!</a:t>
            </a:r>
          </a:p>
          <a:p>
            <a:endParaRPr lang="pt-BR" sz="3200" dirty="0"/>
          </a:p>
        </p:txBody>
      </p:sp>
      <p:sp>
        <p:nvSpPr>
          <p:cNvPr id="2" name="Espaço Reservado para Rodapé 1">
            <a:extLst>
              <a:ext uri="{FF2B5EF4-FFF2-40B4-BE49-F238E27FC236}">
                <a16:creationId xmlns:a16="http://schemas.microsoft.com/office/drawing/2014/main" id="{D7C35B43-D8D4-1319-9B66-58B33859E81A}"/>
              </a:ext>
            </a:extLst>
          </p:cNvPr>
          <p:cNvSpPr>
            <a:spLocks noGrp="1"/>
          </p:cNvSpPr>
          <p:nvPr>
            <p:ph type="ftr" sz="quarter" idx="11"/>
          </p:nvPr>
        </p:nvSpPr>
        <p:spPr>
          <a:xfrm>
            <a:off x="2110206" y="11865189"/>
            <a:ext cx="5380787" cy="681567"/>
          </a:xfrm>
        </p:spPr>
        <p:txBody>
          <a:bodyPr/>
          <a:lstStyle/>
          <a:p>
            <a:r>
              <a:rPr lang="pt-BR" dirty="0" err="1"/>
              <a:t>Devs</a:t>
            </a:r>
            <a:r>
              <a:rPr lang="pt-BR" dirty="0"/>
              <a:t> Novatos – CONCLUSÃO: Abraçando o Futuro da Tecnologia</a:t>
            </a:r>
          </a:p>
        </p:txBody>
      </p:sp>
      <p:sp>
        <p:nvSpPr>
          <p:cNvPr id="3" name="Espaço Reservado para Número de Slide 2">
            <a:extLst>
              <a:ext uri="{FF2B5EF4-FFF2-40B4-BE49-F238E27FC236}">
                <a16:creationId xmlns:a16="http://schemas.microsoft.com/office/drawing/2014/main" id="{5DAD2294-3338-FC5A-5DE0-F5D82A550E85}"/>
              </a:ext>
            </a:extLst>
          </p:cNvPr>
          <p:cNvSpPr>
            <a:spLocks noGrp="1"/>
          </p:cNvSpPr>
          <p:nvPr>
            <p:ph type="sldNum" sz="quarter" idx="12"/>
          </p:nvPr>
        </p:nvSpPr>
        <p:spPr/>
        <p:txBody>
          <a:bodyPr/>
          <a:lstStyle/>
          <a:p>
            <a:fld id="{B5139A10-BBF6-404D-A5DF-6B5EF89EB060}" type="slidenum">
              <a:rPr lang="pt-BR" smtClean="0"/>
              <a:t>14</a:t>
            </a:fld>
            <a:endParaRPr lang="pt-BR" dirty="0"/>
          </a:p>
        </p:txBody>
      </p:sp>
      <p:sp>
        <p:nvSpPr>
          <p:cNvPr id="7" name="Seta: para a Direita 6">
            <a:extLst>
              <a:ext uri="{FF2B5EF4-FFF2-40B4-BE49-F238E27FC236}">
                <a16:creationId xmlns:a16="http://schemas.microsoft.com/office/drawing/2014/main" id="{81AAF6E9-5206-86E0-C05C-4287A9FF9F22}"/>
              </a:ext>
            </a:extLst>
          </p:cNvPr>
          <p:cNvSpPr/>
          <p:nvPr/>
        </p:nvSpPr>
        <p:spPr>
          <a:xfrm rot="16200000">
            <a:off x="330471" y="653202"/>
            <a:ext cx="1242833" cy="462906"/>
          </a:xfrm>
          <a:prstGeom prst="rightArrow">
            <a:avLst/>
          </a:prstGeom>
          <a:gradFill flip="none" rotWithShape="1">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gradFill>
                <a:gsLst>
                  <a:gs pos="0">
                    <a:schemeClr val="accent1">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0" name="Sinal de Subtração 9">
            <a:extLst>
              <a:ext uri="{FF2B5EF4-FFF2-40B4-BE49-F238E27FC236}">
                <a16:creationId xmlns:a16="http://schemas.microsoft.com/office/drawing/2014/main" id="{28426D32-A2D2-3DB2-9E43-E9F4C8F36B22}"/>
              </a:ext>
            </a:extLst>
          </p:cNvPr>
          <p:cNvSpPr/>
          <p:nvPr/>
        </p:nvSpPr>
        <p:spPr>
          <a:xfrm>
            <a:off x="-1" y="2199415"/>
            <a:ext cx="9480885" cy="720000"/>
          </a:xfrm>
          <a:prstGeom prst="mathMinus">
            <a:avLst/>
          </a:prstGeom>
          <a:gradFill flip="none" rotWithShape="1">
            <a:gsLst>
              <a:gs pos="0">
                <a:srgbClr val="FFFF00">
                  <a:lumMod val="100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Imagem 7" descr="Mulher sentada em frente a computador">
            <a:extLst>
              <a:ext uri="{FF2B5EF4-FFF2-40B4-BE49-F238E27FC236}">
                <a16:creationId xmlns:a16="http://schemas.microsoft.com/office/drawing/2014/main" id="{ABBA5277-742F-9F80-14AF-F201C027D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063" y="8130017"/>
            <a:ext cx="3528593" cy="3528593"/>
          </a:xfrm>
          <a:prstGeom prst="rect">
            <a:avLst/>
          </a:prstGeom>
        </p:spPr>
      </p:pic>
      <p:pic>
        <p:nvPicPr>
          <p:cNvPr id="11" name="Imagem 10" descr="Pessoas com instrumentos musicais e microfone em cima de mala de viagem">
            <a:extLst>
              <a:ext uri="{FF2B5EF4-FFF2-40B4-BE49-F238E27FC236}">
                <a16:creationId xmlns:a16="http://schemas.microsoft.com/office/drawing/2014/main" id="{3E1A133D-4795-E4C3-75C6-96CA3DDD8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887" y="8079716"/>
            <a:ext cx="3528593" cy="3528593"/>
          </a:xfrm>
          <a:prstGeom prst="rect">
            <a:avLst/>
          </a:prstGeom>
        </p:spPr>
      </p:pic>
    </p:spTree>
    <p:extLst>
      <p:ext uri="{BB962C8B-B14F-4D97-AF65-F5344CB8AC3E}">
        <p14:creationId xmlns:p14="http://schemas.microsoft.com/office/powerpoint/2010/main" val="1995776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4057E8-D5F1-5550-3BA6-71DC79E64D00}"/>
              </a:ext>
            </a:extLst>
          </p:cNvPr>
          <p:cNvSpPr/>
          <p:nvPr/>
        </p:nvSpPr>
        <p:spPr>
          <a:xfrm>
            <a:off x="0" y="0"/>
            <a:ext cx="9601200" cy="12801600"/>
          </a:xfrm>
          <a:prstGeom prst="rect">
            <a:avLst/>
          </a:prstGeom>
          <a:solidFill>
            <a:srgbClr val="D9EAFE">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ulo">
            <a:extLst>
              <a:ext uri="{FF2B5EF4-FFF2-40B4-BE49-F238E27FC236}">
                <a16:creationId xmlns:a16="http://schemas.microsoft.com/office/drawing/2014/main" id="{D609D111-B34C-B734-9894-4CB3F571B3B4}"/>
              </a:ext>
            </a:extLst>
          </p:cNvPr>
          <p:cNvSpPr txBox="1"/>
          <p:nvPr/>
        </p:nvSpPr>
        <p:spPr>
          <a:xfrm>
            <a:off x="-319265" y="7615565"/>
            <a:ext cx="10239729" cy="784830"/>
          </a:xfrm>
          <a:prstGeom prst="rect">
            <a:avLst/>
          </a:prstGeom>
          <a:noFill/>
        </p:spPr>
        <p:txBody>
          <a:bodyPr wrap="square" rtlCol="0">
            <a:spAutoFit/>
          </a:bodyPr>
          <a:lstStyle/>
          <a:p>
            <a:pPr algn="ctr"/>
            <a:r>
              <a:rPr lang="pt-BR" sz="4500" b="1" i="0" u="none" strike="noStrike" dirty="0">
                <a:solidFill>
                  <a:srgbClr val="000000"/>
                </a:solidFill>
                <a:effectLst/>
                <a:latin typeface="Stencil" panose="040409050D0802020404" pitchFamily="82" charset="0"/>
              </a:rPr>
              <a:t>agradecimentos</a:t>
            </a:r>
            <a:endParaRPr lang="pt-BR" sz="4500" b="1" dirty="0"/>
          </a:p>
        </p:txBody>
      </p:sp>
      <p:sp>
        <p:nvSpPr>
          <p:cNvPr id="6" name="titulo">
            <a:extLst>
              <a:ext uri="{FF2B5EF4-FFF2-40B4-BE49-F238E27FC236}">
                <a16:creationId xmlns:a16="http://schemas.microsoft.com/office/drawing/2014/main" id="{38F8953A-DA87-4C56-56C7-9463BB303E73}"/>
              </a:ext>
            </a:extLst>
          </p:cNvPr>
          <p:cNvSpPr txBox="1"/>
          <p:nvPr/>
        </p:nvSpPr>
        <p:spPr>
          <a:xfrm>
            <a:off x="1447417" y="1950168"/>
            <a:ext cx="6705397" cy="4401205"/>
          </a:xfrm>
          <a:prstGeom prst="rect">
            <a:avLst/>
          </a:prstGeom>
          <a:noFill/>
          <a:ln>
            <a:noFill/>
          </a:ln>
        </p:spPr>
        <p:txBody>
          <a:bodyPr wrap="square" rtlCol="0">
            <a:prstTxWarp prst="textPlain">
              <a:avLst/>
            </a:prstTxWarp>
            <a:spAutoFit/>
            <a:scene3d>
              <a:camera prst="orthographicFront"/>
              <a:lightRig rig="threePt" dir="t"/>
            </a:scene3d>
            <a:sp3d>
              <a:bevelB w="107950"/>
            </a:sp3d>
          </a:bodyPr>
          <a:lstStyle/>
          <a:p>
            <a:r>
              <a:rPr lang="pt-BR" sz="28000" dirty="0">
                <a:ln>
                  <a:solidFill>
                    <a:srgbClr val="02B6D3"/>
                  </a:solidFill>
                </a:ln>
                <a:latin typeface="Stencil" panose="040409050D0802020404" pitchFamily="82" charset="0"/>
              </a:rPr>
              <a:t>fim</a:t>
            </a:r>
          </a:p>
        </p:txBody>
      </p:sp>
      <p:sp>
        <p:nvSpPr>
          <p:cNvPr id="3" name="Espaço Reservado para Número de Slide 2">
            <a:extLst>
              <a:ext uri="{FF2B5EF4-FFF2-40B4-BE49-F238E27FC236}">
                <a16:creationId xmlns:a16="http://schemas.microsoft.com/office/drawing/2014/main" id="{E3C69884-715A-7E5C-C0E8-AB5B8CD97C57}"/>
              </a:ext>
            </a:extLst>
          </p:cNvPr>
          <p:cNvSpPr>
            <a:spLocks noGrp="1"/>
          </p:cNvSpPr>
          <p:nvPr>
            <p:ph type="sldNum" sz="quarter" idx="12"/>
          </p:nvPr>
        </p:nvSpPr>
        <p:spPr/>
        <p:txBody>
          <a:bodyPr/>
          <a:lstStyle/>
          <a:p>
            <a:fld id="{B5139A10-BBF6-404D-A5DF-6B5EF89EB060}" type="slidenum">
              <a:rPr lang="pt-BR" smtClean="0"/>
              <a:t>15</a:t>
            </a:fld>
            <a:endParaRPr lang="pt-BR" dirty="0"/>
          </a:p>
        </p:txBody>
      </p:sp>
      <p:sp>
        <p:nvSpPr>
          <p:cNvPr id="8" name="Sinal de Subtração 7">
            <a:extLst>
              <a:ext uri="{FF2B5EF4-FFF2-40B4-BE49-F238E27FC236}">
                <a16:creationId xmlns:a16="http://schemas.microsoft.com/office/drawing/2014/main" id="{232AED55-C0B3-43E3-57BF-1850A9961DB6}"/>
              </a:ext>
            </a:extLst>
          </p:cNvPr>
          <p:cNvSpPr/>
          <p:nvPr/>
        </p:nvSpPr>
        <p:spPr>
          <a:xfrm>
            <a:off x="-1157415" y="6895565"/>
            <a:ext cx="11915062" cy="720000"/>
          </a:xfrm>
          <a:prstGeom prst="mathMinus">
            <a:avLst/>
          </a:prstGeom>
          <a:gradFill flip="none" rotWithShape="1">
            <a:gsLst>
              <a:gs pos="0">
                <a:srgbClr val="FFFF00">
                  <a:lumMod val="100000"/>
                </a:srgbClr>
              </a:gs>
              <a:gs pos="64000">
                <a:schemeClr val="accent1">
                  <a:lumMod val="65000"/>
                  <a:lumOff val="3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458882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o">
            <a:extLst>
              <a:ext uri="{FF2B5EF4-FFF2-40B4-BE49-F238E27FC236}">
                <a16:creationId xmlns:a16="http://schemas.microsoft.com/office/drawing/2014/main" id="{F93D1232-7B78-FE41-DAC6-3FD5F75AA32D}"/>
              </a:ext>
            </a:extLst>
          </p:cNvPr>
          <p:cNvSpPr txBox="1"/>
          <p:nvPr/>
        </p:nvSpPr>
        <p:spPr>
          <a:xfrm>
            <a:off x="546030" y="3253465"/>
            <a:ext cx="8285019" cy="2308324"/>
          </a:xfrm>
          <a:prstGeom prst="rect">
            <a:avLst/>
          </a:prstGeom>
          <a:noFill/>
        </p:spPr>
        <p:txBody>
          <a:bodyPr wrap="square" rtlCol="0">
            <a:spAutoFit/>
          </a:bodyPr>
          <a:lstStyle/>
          <a:p>
            <a:pPr algn="just"/>
            <a:r>
              <a:rPr lang="pt-BR" sz="2800" dirty="0"/>
              <a:t>	</a:t>
            </a:r>
            <a:r>
              <a:rPr lang="pt-BR" sz="2800" dirty="0">
                <a:latin typeface="Abel" panose="02000506030000020004" pitchFamily="2" charset="0"/>
              </a:rPr>
              <a:t>Esse E-book foi criado com a ajuda da IA </a:t>
            </a:r>
            <a:r>
              <a:rPr lang="pt-BR" sz="2800" b="1" dirty="0">
                <a:latin typeface="Abel" panose="02000506030000020004" pitchFamily="2" charset="0"/>
                <a:hlinkClick r:id="rId3"/>
              </a:rPr>
              <a:t>ChatGPT</a:t>
            </a:r>
            <a:r>
              <a:rPr lang="pt-BR" sz="2800" dirty="0">
                <a:latin typeface="Abel" panose="02000506030000020004" pitchFamily="2" charset="0"/>
              </a:rPr>
              <a:t>, as imagens pela </a:t>
            </a:r>
            <a:r>
              <a:rPr lang="pt-BR" sz="2800" b="1" dirty="0" err="1">
                <a:latin typeface="Abel" panose="02000506030000020004" pitchFamily="2" charset="0"/>
                <a:hlinkClick r:id="rId4"/>
              </a:rPr>
              <a:t>DreamStudio</a:t>
            </a:r>
            <a:r>
              <a:rPr lang="pt-BR" sz="2800" b="1" dirty="0">
                <a:latin typeface="Abel" panose="02000506030000020004" pitchFamily="2" charset="0"/>
              </a:rPr>
              <a:t> </a:t>
            </a:r>
            <a:r>
              <a:rPr lang="pt-BR" sz="2800" dirty="0">
                <a:latin typeface="Abel" panose="02000506030000020004" pitchFamily="2" charset="0"/>
              </a:rPr>
              <a:t>e diagramado por mim, meu primeiro projeto de desafio estudando na </a:t>
            </a:r>
            <a:r>
              <a:rPr lang="pt-BR" sz="2800" dirty="0" err="1">
                <a:latin typeface="Abel" panose="02000506030000020004" pitchFamily="2" charset="0"/>
              </a:rPr>
              <a:t>Bootcamp</a:t>
            </a:r>
            <a:r>
              <a:rPr lang="pt-BR" sz="2800" dirty="0">
                <a:latin typeface="Abel" panose="02000506030000020004" pitchFamily="2" charset="0"/>
              </a:rPr>
              <a:t> Santander 2024 - Fundamentos de IA para </a:t>
            </a:r>
            <a:r>
              <a:rPr lang="pt-BR" sz="2800" dirty="0" err="1">
                <a:latin typeface="Abel" panose="02000506030000020004" pitchFamily="2" charset="0"/>
              </a:rPr>
              <a:t>Devs</a:t>
            </a:r>
            <a:r>
              <a:rPr lang="pt-BR" sz="2800" dirty="0">
                <a:latin typeface="Abel" panose="02000506030000020004" pitchFamily="2" charset="0"/>
              </a:rPr>
              <a:t> na </a:t>
            </a:r>
            <a:r>
              <a:rPr lang="pt-BR" sz="2800" b="1" dirty="0">
                <a:latin typeface="Abel" panose="02000506030000020004" pitchFamily="2" charset="0"/>
                <a:hlinkClick r:id="rId5"/>
              </a:rPr>
              <a:t>DIO</a:t>
            </a:r>
            <a:r>
              <a:rPr lang="pt-BR" sz="2800" b="1" dirty="0">
                <a:latin typeface="Abel" panose="02000506030000020004" pitchFamily="2" charset="0"/>
              </a:rPr>
              <a:t>.</a:t>
            </a:r>
          </a:p>
          <a:p>
            <a:pPr algn="just"/>
            <a:endParaRPr lang="pt-BR" sz="3200" dirty="0"/>
          </a:p>
        </p:txBody>
      </p:sp>
      <p:sp>
        <p:nvSpPr>
          <p:cNvPr id="2" name="Espaço Reservado para Rodapé 1">
            <a:extLst>
              <a:ext uri="{FF2B5EF4-FFF2-40B4-BE49-F238E27FC236}">
                <a16:creationId xmlns:a16="http://schemas.microsoft.com/office/drawing/2014/main" id="{D7C35B43-D8D4-1319-9B66-58B33859E81A}"/>
              </a:ext>
            </a:extLst>
          </p:cNvPr>
          <p:cNvSpPr>
            <a:spLocks noGrp="1"/>
          </p:cNvSpPr>
          <p:nvPr>
            <p:ph type="ftr" sz="quarter" idx="11"/>
          </p:nvPr>
        </p:nvSpPr>
        <p:spPr>
          <a:xfrm>
            <a:off x="0" y="11865188"/>
            <a:ext cx="8941118" cy="681567"/>
          </a:xfrm>
        </p:spPr>
        <p:txBody>
          <a:bodyPr/>
          <a:lstStyle/>
          <a:p>
            <a:r>
              <a:rPr lang="pt-BR" dirty="0" err="1"/>
              <a:t>Devs</a:t>
            </a:r>
            <a:r>
              <a:rPr lang="pt-BR" dirty="0"/>
              <a:t> Novatos – AGRADECIMENTOS</a:t>
            </a:r>
          </a:p>
        </p:txBody>
      </p:sp>
      <p:sp>
        <p:nvSpPr>
          <p:cNvPr id="3" name="Espaço Reservado para Número de Slide 2">
            <a:extLst>
              <a:ext uri="{FF2B5EF4-FFF2-40B4-BE49-F238E27FC236}">
                <a16:creationId xmlns:a16="http://schemas.microsoft.com/office/drawing/2014/main" id="{5DAD2294-3338-FC5A-5DE0-F5D82A550E85}"/>
              </a:ext>
            </a:extLst>
          </p:cNvPr>
          <p:cNvSpPr>
            <a:spLocks noGrp="1"/>
          </p:cNvSpPr>
          <p:nvPr>
            <p:ph type="sldNum" sz="quarter" idx="12"/>
          </p:nvPr>
        </p:nvSpPr>
        <p:spPr/>
        <p:txBody>
          <a:bodyPr/>
          <a:lstStyle/>
          <a:p>
            <a:fld id="{B5139A10-BBF6-404D-A5DF-6B5EF89EB060}" type="slidenum">
              <a:rPr lang="pt-BR" smtClean="0"/>
              <a:t>16</a:t>
            </a:fld>
            <a:endParaRPr lang="pt-BR" dirty="0"/>
          </a:p>
        </p:txBody>
      </p:sp>
      <p:sp>
        <p:nvSpPr>
          <p:cNvPr id="7" name="Seta: para a Direita 6">
            <a:extLst>
              <a:ext uri="{FF2B5EF4-FFF2-40B4-BE49-F238E27FC236}">
                <a16:creationId xmlns:a16="http://schemas.microsoft.com/office/drawing/2014/main" id="{81AAF6E9-5206-86E0-C05C-4287A9FF9F22}"/>
              </a:ext>
            </a:extLst>
          </p:cNvPr>
          <p:cNvSpPr/>
          <p:nvPr/>
        </p:nvSpPr>
        <p:spPr>
          <a:xfrm rot="16200000">
            <a:off x="4326" y="1029063"/>
            <a:ext cx="1944840" cy="413190"/>
          </a:xfrm>
          <a:prstGeom prst="rightArrow">
            <a:avLst/>
          </a:prstGeom>
          <a:gradFill flip="none" rotWithShape="1">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gradFill>
                <a:gsLst>
                  <a:gs pos="0">
                    <a:schemeClr val="accent1">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0" name="Sinal de Subtração 9">
            <a:extLst>
              <a:ext uri="{FF2B5EF4-FFF2-40B4-BE49-F238E27FC236}">
                <a16:creationId xmlns:a16="http://schemas.microsoft.com/office/drawing/2014/main" id="{28426D32-A2D2-3DB2-9E43-E9F4C8F36B22}"/>
              </a:ext>
            </a:extLst>
          </p:cNvPr>
          <p:cNvSpPr/>
          <p:nvPr/>
        </p:nvSpPr>
        <p:spPr>
          <a:xfrm>
            <a:off x="210548" y="2259642"/>
            <a:ext cx="9480885" cy="720000"/>
          </a:xfrm>
          <a:prstGeom prst="mathMinus">
            <a:avLst/>
          </a:prstGeom>
          <a:gradFill flip="none" rotWithShape="1">
            <a:gsLst>
              <a:gs pos="0">
                <a:srgbClr val="FFFF00">
                  <a:lumMod val="93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sub-titulo">
            <a:extLst>
              <a:ext uri="{FF2B5EF4-FFF2-40B4-BE49-F238E27FC236}">
                <a16:creationId xmlns:a16="http://schemas.microsoft.com/office/drawing/2014/main" id="{8347FD5C-AA3B-0F0E-D509-3EB9FEAA8B5E}"/>
              </a:ext>
            </a:extLst>
          </p:cNvPr>
          <p:cNvSpPr txBox="1"/>
          <p:nvPr/>
        </p:nvSpPr>
        <p:spPr>
          <a:xfrm>
            <a:off x="2564847" y="1537955"/>
            <a:ext cx="4471505" cy="584775"/>
          </a:xfrm>
          <a:prstGeom prst="rect">
            <a:avLst/>
          </a:prstGeom>
          <a:noFill/>
        </p:spPr>
        <p:txBody>
          <a:bodyPr wrap="square" rtlCol="0">
            <a:spAutoFit/>
          </a:bodyPr>
          <a:lstStyle/>
          <a:p>
            <a:r>
              <a:rPr lang="pt-BR" sz="3200" b="1" dirty="0">
                <a:latin typeface="Abel" panose="02000506030000020004" pitchFamily="2" charset="0"/>
              </a:rPr>
              <a:t>Obrigada por ler até o final!</a:t>
            </a:r>
          </a:p>
        </p:txBody>
      </p:sp>
      <p:sp>
        <p:nvSpPr>
          <p:cNvPr id="9" name="titulo">
            <a:extLst>
              <a:ext uri="{FF2B5EF4-FFF2-40B4-BE49-F238E27FC236}">
                <a16:creationId xmlns:a16="http://schemas.microsoft.com/office/drawing/2014/main" id="{D2AB88B3-A234-68F1-F891-0632FC85D977}"/>
              </a:ext>
            </a:extLst>
          </p:cNvPr>
          <p:cNvSpPr txBox="1"/>
          <p:nvPr/>
        </p:nvSpPr>
        <p:spPr>
          <a:xfrm>
            <a:off x="2433736" y="706957"/>
            <a:ext cx="4748114" cy="830997"/>
          </a:xfrm>
          <a:prstGeom prst="rect">
            <a:avLst/>
          </a:prstGeom>
          <a:noFill/>
        </p:spPr>
        <p:txBody>
          <a:bodyPr wrap="square" rtlCol="0">
            <a:spAutoFit/>
          </a:bodyPr>
          <a:lstStyle/>
          <a:p>
            <a:r>
              <a:rPr lang="pt-BR" sz="4800" b="1" cap="all" dirty="0">
                <a:latin typeface="Abel" panose="02000506030000020004" pitchFamily="2" charset="0"/>
              </a:rPr>
              <a:t>AGRADECIMENTOS:</a:t>
            </a:r>
          </a:p>
        </p:txBody>
      </p:sp>
      <p:sp>
        <p:nvSpPr>
          <p:cNvPr id="13" name="Retângulo 12">
            <a:extLst>
              <a:ext uri="{FF2B5EF4-FFF2-40B4-BE49-F238E27FC236}">
                <a16:creationId xmlns:a16="http://schemas.microsoft.com/office/drawing/2014/main" id="{B1B12A58-1C4A-DF2E-8176-12E8E18E017B}"/>
              </a:ext>
            </a:extLst>
          </p:cNvPr>
          <p:cNvSpPr/>
          <p:nvPr/>
        </p:nvSpPr>
        <p:spPr>
          <a:xfrm>
            <a:off x="662053" y="6244860"/>
            <a:ext cx="7916650" cy="4692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20C30227-8C74-7068-F003-A9B901FB2978}"/>
              </a:ext>
            </a:extLst>
          </p:cNvPr>
          <p:cNvSpPr/>
          <p:nvPr/>
        </p:nvSpPr>
        <p:spPr>
          <a:xfrm>
            <a:off x="1403649" y="6651583"/>
            <a:ext cx="6433457" cy="3890375"/>
          </a:xfrm>
          <a:prstGeom prst="rect">
            <a:avLst/>
          </a:prstGeom>
          <a:solidFill>
            <a:srgbClr val="D9EAFE">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69534961-CD90-5E12-D377-B48A1D0EAE3A}"/>
              </a:ext>
            </a:extLst>
          </p:cNvPr>
          <p:cNvPicPr>
            <a:picLocks noChangeAspect="1"/>
          </p:cNvPicPr>
          <p:nvPr/>
        </p:nvPicPr>
        <p:blipFill>
          <a:blip r:embed="rId6"/>
          <a:stretch>
            <a:fillRect/>
          </a:stretch>
        </p:blipFill>
        <p:spPr>
          <a:xfrm>
            <a:off x="1764094" y="6990343"/>
            <a:ext cx="2559603" cy="3155373"/>
          </a:xfrm>
          <a:prstGeom prst="rect">
            <a:avLst/>
          </a:prstGeom>
        </p:spPr>
      </p:pic>
      <p:sp>
        <p:nvSpPr>
          <p:cNvPr id="15" name="CaixaDeTexto 14">
            <a:extLst>
              <a:ext uri="{FF2B5EF4-FFF2-40B4-BE49-F238E27FC236}">
                <a16:creationId xmlns:a16="http://schemas.microsoft.com/office/drawing/2014/main" id="{6D048A24-0124-3D9A-68FD-A810CB8ECD51}"/>
              </a:ext>
            </a:extLst>
          </p:cNvPr>
          <p:cNvSpPr txBox="1"/>
          <p:nvPr/>
        </p:nvSpPr>
        <p:spPr>
          <a:xfrm>
            <a:off x="4764504" y="6990343"/>
            <a:ext cx="2935454" cy="1815882"/>
          </a:xfrm>
          <a:prstGeom prst="rect">
            <a:avLst/>
          </a:prstGeom>
          <a:noFill/>
        </p:spPr>
        <p:txBody>
          <a:bodyPr wrap="square" rtlCol="0">
            <a:spAutoFit/>
          </a:bodyPr>
          <a:lstStyle/>
          <a:p>
            <a:pPr algn="ctr"/>
            <a:r>
              <a:rPr lang="pt-BR" sz="2800" b="1" dirty="0">
                <a:latin typeface="Abel" panose="02000506030000020004" pitchFamily="2" charset="0"/>
              </a:rPr>
              <a:t>Autora</a:t>
            </a:r>
          </a:p>
          <a:p>
            <a:pPr algn="ctr"/>
            <a:r>
              <a:rPr lang="pt-BR" sz="2800" b="1" dirty="0">
                <a:latin typeface="Abel" panose="02000506030000020004" pitchFamily="2" charset="0"/>
              </a:rPr>
              <a:t>Vanessa Nakao</a:t>
            </a:r>
          </a:p>
          <a:p>
            <a:pPr algn="ctr"/>
            <a:endParaRPr lang="pt-BR" sz="2800" b="1" dirty="0">
              <a:latin typeface="Abel" panose="02000506030000020004" pitchFamily="2" charset="0"/>
            </a:endParaRPr>
          </a:p>
          <a:p>
            <a:pPr algn="ctr"/>
            <a:endParaRPr lang="pt-BR" sz="2800" b="1" dirty="0">
              <a:latin typeface="Abel" panose="02000506030000020004" pitchFamily="2" charset="0"/>
            </a:endParaRPr>
          </a:p>
        </p:txBody>
      </p:sp>
      <p:pic>
        <p:nvPicPr>
          <p:cNvPr id="8" name="Imagem 7" descr="Logotipo&#10;&#10;Descrição gerada automaticamente">
            <a:hlinkClick r:id="rId7"/>
            <a:extLst>
              <a:ext uri="{FF2B5EF4-FFF2-40B4-BE49-F238E27FC236}">
                <a16:creationId xmlns:a16="http://schemas.microsoft.com/office/drawing/2014/main" id="{D5C4B447-C012-41BB-0EFB-3E8A1D7FC8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210" y="9212948"/>
            <a:ext cx="1700717" cy="971838"/>
          </a:xfrm>
          <a:prstGeom prst="rect">
            <a:avLst/>
          </a:prstGeom>
        </p:spPr>
      </p:pic>
      <p:pic>
        <p:nvPicPr>
          <p:cNvPr id="16" name="Imagem 15" descr="Ícone&#10;&#10;Descrição gerada automaticamente">
            <a:hlinkClick r:id="rId9"/>
            <a:extLst>
              <a:ext uri="{FF2B5EF4-FFF2-40B4-BE49-F238E27FC236}">
                <a16:creationId xmlns:a16="http://schemas.microsoft.com/office/drawing/2014/main" id="{B4484700-7518-9D90-774F-CB9504B16E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5569" y="8131142"/>
            <a:ext cx="927505" cy="872946"/>
          </a:xfrm>
          <a:prstGeom prst="rect">
            <a:avLst/>
          </a:prstGeom>
        </p:spPr>
      </p:pic>
      <p:pic>
        <p:nvPicPr>
          <p:cNvPr id="18" name="Imagem 17" descr="Ícone&#10;&#10;Descrição gerada automaticamente">
            <a:hlinkClick r:id="rId11"/>
            <a:extLst>
              <a:ext uri="{FF2B5EF4-FFF2-40B4-BE49-F238E27FC236}">
                <a16:creationId xmlns:a16="http://schemas.microsoft.com/office/drawing/2014/main" id="{A4AFDF34-2B21-41F9-C7B3-F059872533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77785" y="8070375"/>
            <a:ext cx="927504" cy="927504"/>
          </a:xfrm>
          <a:prstGeom prst="rect">
            <a:avLst/>
          </a:prstGeom>
        </p:spPr>
      </p:pic>
    </p:spTree>
    <p:extLst>
      <p:ext uri="{BB962C8B-B14F-4D97-AF65-F5344CB8AC3E}">
        <p14:creationId xmlns:p14="http://schemas.microsoft.com/office/powerpoint/2010/main" val="3174119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ulo">
            <a:extLst>
              <a:ext uri="{FF2B5EF4-FFF2-40B4-BE49-F238E27FC236}">
                <a16:creationId xmlns:a16="http://schemas.microsoft.com/office/drawing/2014/main" id="{10BDF06F-F81C-422C-D978-7AC78B67A5B4}"/>
              </a:ext>
            </a:extLst>
          </p:cNvPr>
          <p:cNvSpPr txBox="1"/>
          <p:nvPr/>
        </p:nvSpPr>
        <p:spPr>
          <a:xfrm>
            <a:off x="3180398" y="775841"/>
            <a:ext cx="3637005" cy="830997"/>
          </a:xfrm>
          <a:prstGeom prst="rect">
            <a:avLst/>
          </a:prstGeom>
          <a:noFill/>
        </p:spPr>
        <p:txBody>
          <a:bodyPr wrap="square" rtlCol="0">
            <a:spAutoFit/>
          </a:bodyPr>
          <a:lstStyle/>
          <a:p>
            <a:r>
              <a:rPr lang="pt-BR" sz="4800" b="1" cap="all" dirty="0">
                <a:latin typeface="Abel" panose="02000506030000020004" pitchFamily="2" charset="0"/>
              </a:rPr>
              <a:t>Introdução</a:t>
            </a:r>
          </a:p>
        </p:txBody>
      </p:sp>
      <p:sp>
        <p:nvSpPr>
          <p:cNvPr id="5" name="sub-titulo">
            <a:extLst>
              <a:ext uri="{FF2B5EF4-FFF2-40B4-BE49-F238E27FC236}">
                <a16:creationId xmlns:a16="http://schemas.microsoft.com/office/drawing/2014/main" id="{E98E4F02-45F4-5098-DE01-1E7A0C669D5A}"/>
              </a:ext>
            </a:extLst>
          </p:cNvPr>
          <p:cNvSpPr txBox="1"/>
          <p:nvPr/>
        </p:nvSpPr>
        <p:spPr>
          <a:xfrm>
            <a:off x="1266838" y="1680462"/>
            <a:ext cx="7244871" cy="584775"/>
          </a:xfrm>
          <a:prstGeom prst="rect">
            <a:avLst/>
          </a:prstGeom>
          <a:noFill/>
        </p:spPr>
        <p:txBody>
          <a:bodyPr wrap="square" rtlCol="0">
            <a:spAutoFit/>
          </a:bodyPr>
          <a:lstStyle/>
          <a:p>
            <a:r>
              <a:rPr lang="pt-BR" sz="3200" b="1" dirty="0">
                <a:latin typeface="Abel" panose="02000506030000020004" pitchFamily="2" charset="0"/>
              </a:rPr>
              <a:t>Desbravando a Terra da Inteligência Artificial</a:t>
            </a:r>
          </a:p>
        </p:txBody>
      </p:sp>
      <p:sp>
        <p:nvSpPr>
          <p:cNvPr id="6" name="texto">
            <a:extLst>
              <a:ext uri="{FF2B5EF4-FFF2-40B4-BE49-F238E27FC236}">
                <a16:creationId xmlns:a16="http://schemas.microsoft.com/office/drawing/2014/main" id="{F93D1232-7B78-FE41-DAC6-3FD5F75AA32D}"/>
              </a:ext>
            </a:extLst>
          </p:cNvPr>
          <p:cNvSpPr txBox="1"/>
          <p:nvPr/>
        </p:nvSpPr>
        <p:spPr>
          <a:xfrm>
            <a:off x="720434" y="3372547"/>
            <a:ext cx="8285019" cy="3600986"/>
          </a:xfrm>
          <a:prstGeom prst="rect">
            <a:avLst/>
          </a:prstGeom>
          <a:noFill/>
        </p:spPr>
        <p:txBody>
          <a:bodyPr wrap="square" rtlCol="0">
            <a:spAutoFit/>
          </a:bodyPr>
          <a:lstStyle/>
          <a:p>
            <a:pPr algn="just"/>
            <a:r>
              <a:rPr lang="pt-BR" sz="2800" dirty="0"/>
              <a:t>	</a:t>
            </a:r>
            <a:r>
              <a:rPr lang="pt-BR" sz="2800" dirty="0">
                <a:latin typeface="Abel" panose="02000506030000020004" pitchFamily="2" charset="0"/>
              </a:rPr>
              <a:t>Bem-vindo à jornada dos </a:t>
            </a:r>
            <a:r>
              <a:rPr lang="pt-BR" sz="2800" dirty="0" err="1">
                <a:latin typeface="Abel" panose="02000506030000020004" pitchFamily="2" charset="0"/>
              </a:rPr>
              <a:t>Devs</a:t>
            </a:r>
            <a:r>
              <a:rPr lang="pt-BR" sz="2800" dirty="0">
                <a:latin typeface="Abel" panose="02000506030000020004" pitchFamily="2" charset="0"/>
              </a:rPr>
              <a:t> Novatos na Terra da Inteligência Artificial, onde cada linha de código é uma aventura e cada desafio uma oportunidade de crescimento.</a:t>
            </a:r>
          </a:p>
          <a:p>
            <a:pPr algn="just"/>
            <a:endParaRPr lang="pt-BR" sz="2800" dirty="0">
              <a:latin typeface="Abel" panose="02000506030000020004" pitchFamily="2" charset="0"/>
            </a:endParaRPr>
          </a:p>
          <a:p>
            <a:pPr algn="just"/>
            <a:r>
              <a:rPr lang="pt-BR" sz="2800" dirty="0">
                <a:latin typeface="Abel" panose="02000506030000020004" pitchFamily="2" charset="0"/>
              </a:rPr>
              <a:t> 	Neste e-book, vamos explorar as vantagens de dominar a inteligência artificial (IA) e como ela pode transformar suas habilidades como desenvolvedor.</a:t>
            </a:r>
          </a:p>
          <a:p>
            <a:endParaRPr lang="pt-BR" sz="3200" dirty="0"/>
          </a:p>
        </p:txBody>
      </p:sp>
      <p:sp>
        <p:nvSpPr>
          <p:cNvPr id="2" name="Espaço Reservado para Rodapé 1">
            <a:extLst>
              <a:ext uri="{FF2B5EF4-FFF2-40B4-BE49-F238E27FC236}">
                <a16:creationId xmlns:a16="http://schemas.microsoft.com/office/drawing/2014/main" id="{D7C35B43-D8D4-1319-9B66-58B33859E81A}"/>
              </a:ext>
            </a:extLst>
          </p:cNvPr>
          <p:cNvSpPr>
            <a:spLocks noGrp="1"/>
          </p:cNvSpPr>
          <p:nvPr>
            <p:ph type="ftr" sz="quarter" idx="11"/>
          </p:nvPr>
        </p:nvSpPr>
        <p:spPr>
          <a:xfrm>
            <a:off x="2251881" y="11865189"/>
            <a:ext cx="5431809" cy="681567"/>
          </a:xfrm>
        </p:spPr>
        <p:txBody>
          <a:bodyPr/>
          <a:lstStyle/>
          <a:p>
            <a:r>
              <a:rPr lang="pt-BR" dirty="0" err="1"/>
              <a:t>Devs</a:t>
            </a:r>
            <a:r>
              <a:rPr lang="pt-BR" dirty="0"/>
              <a:t> Novatos – INTRODUÇÃO: Desbravando a Terra da Inteligência Artificial</a:t>
            </a:r>
          </a:p>
        </p:txBody>
      </p:sp>
      <p:sp>
        <p:nvSpPr>
          <p:cNvPr id="3" name="Espaço Reservado para Número de Slide 2">
            <a:extLst>
              <a:ext uri="{FF2B5EF4-FFF2-40B4-BE49-F238E27FC236}">
                <a16:creationId xmlns:a16="http://schemas.microsoft.com/office/drawing/2014/main" id="{5DAD2294-3338-FC5A-5DE0-F5D82A550E85}"/>
              </a:ext>
            </a:extLst>
          </p:cNvPr>
          <p:cNvSpPr>
            <a:spLocks noGrp="1"/>
          </p:cNvSpPr>
          <p:nvPr>
            <p:ph type="sldNum" sz="quarter" idx="12"/>
          </p:nvPr>
        </p:nvSpPr>
        <p:spPr/>
        <p:txBody>
          <a:bodyPr/>
          <a:lstStyle/>
          <a:p>
            <a:fld id="{B5139A10-BBF6-404D-A5DF-6B5EF89EB060}" type="slidenum">
              <a:rPr lang="pt-BR" smtClean="0"/>
              <a:t>2</a:t>
            </a:fld>
            <a:endParaRPr lang="pt-BR"/>
          </a:p>
        </p:txBody>
      </p:sp>
      <p:sp>
        <p:nvSpPr>
          <p:cNvPr id="7" name="Seta: para a Direita 6">
            <a:extLst>
              <a:ext uri="{FF2B5EF4-FFF2-40B4-BE49-F238E27FC236}">
                <a16:creationId xmlns:a16="http://schemas.microsoft.com/office/drawing/2014/main" id="{81AAF6E9-5206-86E0-C05C-4287A9FF9F22}"/>
              </a:ext>
            </a:extLst>
          </p:cNvPr>
          <p:cNvSpPr/>
          <p:nvPr/>
        </p:nvSpPr>
        <p:spPr>
          <a:xfrm rot="16200000">
            <a:off x="330471" y="653202"/>
            <a:ext cx="1242833" cy="462906"/>
          </a:xfrm>
          <a:prstGeom prst="rightArrow">
            <a:avLst/>
          </a:prstGeom>
          <a:gradFill flip="none" rotWithShape="1">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gradFill>
                <a:gsLst>
                  <a:gs pos="0">
                    <a:schemeClr val="accent1">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0" name="Sinal de Subtração 9">
            <a:extLst>
              <a:ext uri="{FF2B5EF4-FFF2-40B4-BE49-F238E27FC236}">
                <a16:creationId xmlns:a16="http://schemas.microsoft.com/office/drawing/2014/main" id="{28426D32-A2D2-3DB2-9E43-E9F4C8F36B22}"/>
              </a:ext>
            </a:extLst>
          </p:cNvPr>
          <p:cNvSpPr/>
          <p:nvPr/>
        </p:nvSpPr>
        <p:spPr>
          <a:xfrm>
            <a:off x="-1" y="2199415"/>
            <a:ext cx="9480885" cy="720000"/>
          </a:xfrm>
          <a:prstGeom prst="mathMinus">
            <a:avLst/>
          </a:prstGeom>
          <a:gradFill flip="none" rotWithShape="1">
            <a:gsLst>
              <a:gs pos="0">
                <a:srgbClr val="FFFF00">
                  <a:lumMod val="100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1" name="Imagem 10" descr="Pessoas sentadas ao redor de um computador com a imagem de uma pessoa">
            <a:extLst>
              <a:ext uri="{FF2B5EF4-FFF2-40B4-BE49-F238E27FC236}">
                <a16:creationId xmlns:a16="http://schemas.microsoft.com/office/drawing/2014/main" id="{FD389898-21FA-C398-42FF-22542591B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775" y="6973533"/>
            <a:ext cx="4823649" cy="4823649"/>
          </a:xfrm>
          <a:prstGeom prst="rect">
            <a:avLst/>
          </a:prstGeom>
        </p:spPr>
      </p:pic>
    </p:spTree>
    <p:extLst>
      <p:ext uri="{BB962C8B-B14F-4D97-AF65-F5344CB8AC3E}">
        <p14:creationId xmlns:p14="http://schemas.microsoft.com/office/powerpoint/2010/main" val="1205312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4057E8-D5F1-5550-3BA6-71DC79E64D00}"/>
              </a:ext>
            </a:extLst>
          </p:cNvPr>
          <p:cNvSpPr/>
          <p:nvPr/>
        </p:nvSpPr>
        <p:spPr>
          <a:xfrm>
            <a:off x="0" y="0"/>
            <a:ext cx="9601200" cy="12801600"/>
          </a:xfrm>
          <a:prstGeom prst="rect">
            <a:avLst/>
          </a:prstGeom>
          <a:solidFill>
            <a:srgbClr val="D9EAFE">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ulo">
            <a:extLst>
              <a:ext uri="{FF2B5EF4-FFF2-40B4-BE49-F238E27FC236}">
                <a16:creationId xmlns:a16="http://schemas.microsoft.com/office/drawing/2014/main" id="{D609D111-B34C-B734-9894-4CB3F571B3B4}"/>
              </a:ext>
            </a:extLst>
          </p:cNvPr>
          <p:cNvSpPr txBox="1"/>
          <p:nvPr/>
        </p:nvSpPr>
        <p:spPr>
          <a:xfrm>
            <a:off x="1514994" y="7615565"/>
            <a:ext cx="6571211" cy="1569660"/>
          </a:xfrm>
          <a:prstGeom prst="rect">
            <a:avLst/>
          </a:prstGeom>
          <a:noFill/>
        </p:spPr>
        <p:txBody>
          <a:bodyPr wrap="square" rtlCol="0">
            <a:spAutoFit/>
          </a:bodyPr>
          <a:lstStyle/>
          <a:p>
            <a:pPr algn="ctr"/>
            <a:r>
              <a:rPr lang="pt-BR" sz="4800" b="1" i="0" u="none" strike="noStrike" dirty="0">
                <a:solidFill>
                  <a:srgbClr val="000000"/>
                </a:solidFill>
                <a:effectLst/>
                <a:latin typeface="Stencil" panose="040409050D0802020404" pitchFamily="82" charset="0"/>
              </a:rPr>
              <a:t>Ampliando Horizontes com a IA</a:t>
            </a:r>
            <a:endParaRPr lang="pt-BR" sz="4800" b="1" dirty="0"/>
          </a:p>
        </p:txBody>
      </p:sp>
      <p:sp>
        <p:nvSpPr>
          <p:cNvPr id="6" name="titulo">
            <a:extLst>
              <a:ext uri="{FF2B5EF4-FFF2-40B4-BE49-F238E27FC236}">
                <a16:creationId xmlns:a16="http://schemas.microsoft.com/office/drawing/2014/main" id="{38F8953A-DA87-4C56-56C7-9463BB303E73}"/>
              </a:ext>
            </a:extLst>
          </p:cNvPr>
          <p:cNvSpPr txBox="1"/>
          <p:nvPr/>
        </p:nvSpPr>
        <p:spPr>
          <a:xfrm>
            <a:off x="2235721" y="1999595"/>
            <a:ext cx="4301836" cy="4401205"/>
          </a:xfrm>
          <a:prstGeom prst="rect">
            <a:avLst/>
          </a:prstGeom>
          <a:noFill/>
          <a:ln>
            <a:noFill/>
          </a:ln>
        </p:spPr>
        <p:txBody>
          <a:bodyPr wrap="square" rtlCol="0">
            <a:prstTxWarp prst="textPlain">
              <a:avLst/>
            </a:prstTxWarp>
            <a:spAutoFit/>
            <a:scene3d>
              <a:camera prst="orthographicFront"/>
              <a:lightRig rig="threePt" dir="t"/>
            </a:scene3d>
            <a:sp3d>
              <a:bevelB w="107950"/>
            </a:sp3d>
          </a:bodyPr>
          <a:lstStyle/>
          <a:p>
            <a:r>
              <a:rPr lang="pt-BR" sz="28000" dirty="0">
                <a:ln>
                  <a:solidFill>
                    <a:srgbClr val="02B6D3"/>
                  </a:solidFill>
                </a:ln>
                <a:latin typeface="Stencil" panose="040409050D0802020404" pitchFamily="82" charset="0"/>
              </a:rPr>
              <a:t>01</a:t>
            </a:r>
          </a:p>
        </p:txBody>
      </p:sp>
      <p:sp>
        <p:nvSpPr>
          <p:cNvPr id="3" name="Espaço Reservado para Número de Slide 2">
            <a:extLst>
              <a:ext uri="{FF2B5EF4-FFF2-40B4-BE49-F238E27FC236}">
                <a16:creationId xmlns:a16="http://schemas.microsoft.com/office/drawing/2014/main" id="{E3C69884-715A-7E5C-C0E8-AB5B8CD97C57}"/>
              </a:ext>
            </a:extLst>
          </p:cNvPr>
          <p:cNvSpPr>
            <a:spLocks noGrp="1"/>
          </p:cNvSpPr>
          <p:nvPr>
            <p:ph type="sldNum" sz="quarter" idx="12"/>
          </p:nvPr>
        </p:nvSpPr>
        <p:spPr/>
        <p:txBody>
          <a:bodyPr/>
          <a:lstStyle/>
          <a:p>
            <a:fld id="{B5139A10-BBF6-404D-A5DF-6B5EF89EB060}" type="slidenum">
              <a:rPr lang="pt-BR" smtClean="0"/>
              <a:t>3</a:t>
            </a:fld>
            <a:endParaRPr lang="pt-BR" dirty="0"/>
          </a:p>
        </p:txBody>
      </p:sp>
      <p:sp>
        <p:nvSpPr>
          <p:cNvPr id="8" name="Sinal de Subtração 7">
            <a:extLst>
              <a:ext uri="{FF2B5EF4-FFF2-40B4-BE49-F238E27FC236}">
                <a16:creationId xmlns:a16="http://schemas.microsoft.com/office/drawing/2014/main" id="{232AED55-C0B3-43E3-57BF-1850A9961DB6}"/>
              </a:ext>
            </a:extLst>
          </p:cNvPr>
          <p:cNvSpPr/>
          <p:nvPr/>
        </p:nvSpPr>
        <p:spPr>
          <a:xfrm>
            <a:off x="120315" y="7020782"/>
            <a:ext cx="9480885" cy="720000"/>
          </a:xfrm>
          <a:prstGeom prst="mathMinus">
            <a:avLst/>
          </a:prstGeom>
          <a:gradFill flip="none" rotWithShape="1">
            <a:gsLst>
              <a:gs pos="0">
                <a:srgbClr val="FFFF00">
                  <a:lumMod val="100000"/>
                </a:srgbClr>
              </a:gs>
              <a:gs pos="64000">
                <a:schemeClr val="accent1">
                  <a:lumMod val="65000"/>
                  <a:lumOff val="3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992303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ulo">
            <a:extLst>
              <a:ext uri="{FF2B5EF4-FFF2-40B4-BE49-F238E27FC236}">
                <a16:creationId xmlns:a16="http://schemas.microsoft.com/office/drawing/2014/main" id="{10BDF06F-F81C-422C-D978-7AC78B67A5B4}"/>
              </a:ext>
            </a:extLst>
          </p:cNvPr>
          <p:cNvSpPr txBox="1"/>
          <p:nvPr/>
        </p:nvSpPr>
        <p:spPr>
          <a:xfrm>
            <a:off x="1183341" y="936203"/>
            <a:ext cx="7010400" cy="707886"/>
          </a:xfrm>
          <a:prstGeom prst="rect">
            <a:avLst/>
          </a:prstGeom>
          <a:noFill/>
        </p:spPr>
        <p:txBody>
          <a:bodyPr wrap="square" rtlCol="0">
            <a:spAutoFit/>
          </a:bodyPr>
          <a:lstStyle/>
          <a:p>
            <a:r>
              <a:rPr lang="pt-BR" sz="4000" b="1" cap="all" dirty="0">
                <a:latin typeface="Abel" panose="02000506030000020004" pitchFamily="2" charset="0"/>
              </a:rPr>
              <a:t>Ampliando Horizontes com a IA</a:t>
            </a:r>
          </a:p>
        </p:txBody>
      </p:sp>
      <p:sp>
        <p:nvSpPr>
          <p:cNvPr id="6" name="texto">
            <a:extLst>
              <a:ext uri="{FF2B5EF4-FFF2-40B4-BE49-F238E27FC236}">
                <a16:creationId xmlns:a16="http://schemas.microsoft.com/office/drawing/2014/main" id="{F93D1232-7B78-FE41-DAC6-3FD5F75AA32D}"/>
              </a:ext>
            </a:extLst>
          </p:cNvPr>
          <p:cNvSpPr txBox="1"/>
          <p:nvPr/>
        </p:nvSpPr>
        <p:spPr>
          <a:xfrm>
            <a:off x="546030" y="2876516"/>
            <a:ext cx="8285019" cy="2246769"/>
          </a:xfrm>
          <a:prstGeom prst="rect">
            <a:avLst/>
          </a:prstGeom>
          <a:noFill/>
        </p:spPr>
        <p:txBody>
          <a:bodyPr wrap="square" rtlCol="0">
            <a:spAutoFit/>
          </a:bodyPr>
          <a:lstStyle/>
          <a:p>
            <a:pPr algn="just"/>
            <a:r>
              <a:rPr lang="pt-BR" sz="2800" dirty="0"/>
              <a:t>	</a:t>
            </a:r>
            <a:r>
              <a:rPr lang="pt-BR" sz="2800" dirty="0">
                <a:latin typeface="Abel" panose="02000506030000020004" pitchFamily="2" charset="0"/>
              </a:rPr>
              <a:t>Dominar a inteligência artificial abre portas para um vasto mundo de possibilidades. Imagine desenvolver sistemas capazes de reconhecer padrões em grandes conjuntos de dados, como diagnósticos médicos mais precisos ou previsões meteorológicas mais confiáveis.</a:t>
            </a:r>
            <a:endParaRPr lang="pt-BR" sz="3200" dirty="0"/>
          </a:p>
        </p:txBody>
      </p:sp>
      <p:sp>
        <p:nvSpPr>
          <p:cNvPr id="2" name="Espaço Reservado para Rodapé 1">
            <a:extLst>
              <a:ext uri="{FF2B5EF4-FFF2-40B4-BE49-F238E27FC236}">
                <a16:creationId xmlns:a16="http://schemas.microsoft.com/office/drawing/2014/main" id="{D7C35B43-D8D4-1319-9B66-58B33859E81A}"/>
              </a:ext>
            </a:extLst>
          </p:cNvPr>
          <p:cNvSpPr>
            <a:spLocks noGrp="1"/>
          </p:cNvSpPr>
          <p:nvPr>
            <p:ph type="ftr" sz="quarter" idx="11"/>
          </p:nvPr>
        </p:nvSpPr>
        <p:spPr>
          <a:xfrm>
            <a:off x="3180398" y="11865189"/>
            <a:ext cx="3600450" cy="681567"/>
          </a:xfrm>
        </p:spPr>
        <p:txBody>
          <a:bodyPr/>
          <a:lstStyle/>
          <a:p>
            <a:r>
              <a:rPr lang="pt-BR" dirty="0" err="1"/>
              <a:t>Devs</a:t>
            </a:r>
            <a:r>
              <a:rPr lang="pt-BR" dirty="0"/>
              <a:t> Novatos - Ampliando Horizontes com a IA</a:t>
            </a:r>
          </a:p>
          <a:p>
            <a:endParaRPr lang="pt-BR" dirty="0"/>
          </a:p>
        </p:txBody>
      </p:sp>
      <p:sp>
        <p:nvSpPr>
          <p:cNvPr id="3" name="Espaço Reservado para Número de Slide 2">
            <a:extLst>
              <a:ext uri="{FF2B5EF4-FFF2-40B4-BE49-F238E27FC236}">
                <a16:creationId xmlns:a16="http://schemas.microsoft.com/office/drawing/2014/main" id="{5DAD2294-3338-FC5A-5DE0-F5D82A550E85}"/>
              </a:ext>
            </a:extLst>
          </p:cNvPr>
          <p:cNvSpPr>
            <a:spLocks noGrp="1"/>
          </p:cNvSpPr>
          <p:nvPr>
            <p:ph type="sldNum" sz="quarter" idx="12"/>
          </p:nvPr>
        </p:nvSpPr>
        <p:spPr/>
        <p:txBody>
          <a:bodyPr/>
          <a:lstStyle/>
          <a:p>
            <a:fld id="{B5139A10-BBF6-404D-A5DF-6B5EF89EB060}" type="slidenum">
              <a:rPr lang="pt-BR" smtClean="0"/>
              <a:t>4</a:t>
            </a:fld>
            <a:endParaRPr lang="pt-BR"/>
          </a:p>
        </p:txBody>
      </p:sp>
      <p:sp>
        <p:nvSpPr>
          <p:cNvPr id="7" name="Seta: para a Direita 6">
            <a:extLst>
              <a:ext uri="{FF2B5EF4-FFF2-40B4-BE49-F238E27FC236}">
                <a16:creationId xmlns:a16="http://schemas.microsoft.com/office/drawing/2014/main" id="{81AAF6E9-5206-86E0-C05C-4287A9FF9F22}"/>
              </a:ext>
            </a:extLst>
          </p:cNvPr>
          <p:cNvSpPr/>
          <p:nvPr/>
        </p:nvSpPr>
        <p:spPr>
          <a:xfrm rot="16200000">
            <a:off x="330471" y="653202"/>
            <a:ext cx="1242833" cy="462906"/>
          </a:xfrm>
          <a:prstGeom prst="rightArrow">
            <a:avLst/>
          </a:prstGeom>
          <a:gradFill flip="none" rotWithShape="1">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gradFill>
                <a:gsLst>
                  <a:gs pos="0">
                    <a:schemeClr val="accent1">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0" name="Sinal de Subtração 9">
            <a:extLst>
              <a:ext uri="{FF2B5EF4-FFF2-40B4-BE49-F238E27FC236}">
                <a16:creationId xmlns:a16="http://schemas.microsoft.com/office/drawing/2014/main" id="{28426D32-A2D2-3DB2-9E43-E9F4C8F36B22}"/>
              </a:ext>
            </a:extLst>
          </p:cNvPr>
          <p:cNvSpPr/>
          <p:nvPr/>
        </p:nvSpPr>
        <p:spPr>
          <a:xfrm>
            <a:off x="-51902" y="1608037"/>
            <a:ext cx="9480885" cy="720000"/>
          </a:xfrm>
          <a:prstGeom prst="mathMinus">
            <a:avLst/>
          </a:prstGeom>
          <a:gradFill flip="none" rotWithShape="1">
            <a:gsLst>
              <a:gs pos="0">
                <a:srgbClr val="FFFF00">
                  <a:lumMod val="93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Imagem 7" descr="Tela de computador com imagem de homem na frente de um laptop&#10;&#10;Descrição gerada automaticamente">
            <a:extLst>
              <a:ext uri="{FF2B5EF4-FFF2-40B4-BE49-F238E27FC236}">
                <a16:creationId xmlns:a16="http://schemas.microsoft.com/office/drawing/2014/main" id="{F1BAE16B-97AF-DE6D-CC50-4CD915B64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210" y="5506461"/>
            <a:ext cx="5674780" cy="5674780"/>
          </a:xfrm>
          <a:prstGeom prst="rect">
            <a:avLst/>
          </a:prstGeom>
        </p:spPr>
      </p:pic>
    </p:spTree>
    <p:extLst>
      <p:ext uri="{BB962C8B-B14F-4D97-AF65-F5344CB8AC3E}">
        <p14:creationId xmlns:p14="http://schemas.microsoft.com/office/powerpoint/2010/main" val="1568799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4057E8-D5F1-5550-3BA6-71DC79E64D00}"/>
              </a:ext>
            </a:extLst>
          </p:cNvPr>
          <p:cNvSpPr/>
          <p:nvPr/>
        </p:nvSpPr>
        <p:spPr>
          <a:xfrm>
            <a:off x="0" y="0"/>
            <a:ext cx="9601200" cy="12801600"/>
          </a:xfrm>
          <a:prstGeom prst="rect">
            <a:avLst/>
          </a:prstGeom>
          <a:solidFill>
            <a:srgbClr val="D9EAFE">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ulo">
            <a:extLst>
              <a:ext uri="{FF2B5EF4-FFF2-40B4-BE49-F238E27FC236}">
                <a16:creationId xmlns:a16="http://schemas.microsoft.com/office/drawing/2014/main" id="{D609D111-B34C-B734-9894-4CB3F571B3B4}"/>
              </a:ext>
            </a:extLst>
          </p:cNvPr>
          <p:cNvSpPr txBox="1"/>
          <p:nvPr/>
        </p:nvSpPr>
        <p:spPr>
          <a:xfrm>
            <a:off x="120316" y="7615565"/>
            <a:ext cx="9360570" cy="1569660"/>
          </a:xfrm>
          <a:prstGeom prst="rect">
            <a:avLst/>
          </a:prstGeom>
          <a:noFill/>
        </p:spPr>
        <p:txBody>
          <a:bodyPr wrap="square" rtlCol="0">
            <a:spAutoFit/>
          </a:bodyPr>
          <a:lstStyle/>
          <a:p>
            <a:pPr algn="ctr"/>
            <a:r>
              <a:rPr lang="pt-BR" sz="4800" b="1" i="0" u="none" strike="noStrike" dirty="0">
                <a:solidFill>
                  <a:srgbClr val="000000"/>
                </a:solidFill>
                <a:effectLst/>
                <a:latin typeface="Stencil" panose="040409050D0802020404" pitchFamily="82" charset="0"/>
              </a:rPr>
              <a:t>Automatizando Processos com Eficiência</a:t>
            </a:r>
            <a:endParaRPr lang="pt-BR" sz="4800" b="1" dirty="0"/>
          </a:p>
        </p:txBody>
      </p:sp>
      <p:sp>
        <p:nvSpPr>
          <p:cNvPr id="6" name="titulo">
            <a:extLst>
              <a:ext uri="{FF2B5EF4-FFF2-40B4-BE49-F238E27FC236}">
                <a16:creationId xmlns:a16="http://schemas.microsoft.com/office/drawing/2014/main" id="{38F8953A-DA87-4C56-56C7-9463BB303E73}"/>
              </a:ext>
            </a:extLst>
          </p:cNvPr>
          <p:cNvSpPr txBox="1"/>
          <p:nvPr/>
        </p:nvSpPr>
        <p:spPr>
          <a:xfrm>
            <a:off x="2235721" y="1999595"/>
            <a:ext cx="4301836" cy="4401205"/>
          </a:xfrm>
          <a:prstGeom prst="rect">
            <a:avLst/>
          </a:prstGeom>
          <a:noFill/>
          <a:ln>
            <a:noFill/>
          </a:ln>
        </p:spPr>
        <p:txBody>
          <a:bodyPr wrap="square" rtlCol="0">
            <a:prstTxWarp prst="textPlain">
              <a:avLst/>
            </a:prstTxWarp>
            <a:spAutoFit/>
            <a:scene3d>
              <a:camera prst="orthographicFront"/>
              <a:lightRig rig="threePt" dir="t"/>
            </a:scene3d>
            <a:sp3d>
              <a:bevelB w="107950"/>
            </a:sp3d>
          </a:bodyPr>
          <a:lstStyle/>
          <a:p>
            <a:r>
              <a:rPr lang="pt-BR" sz="28000" dirty="0">
                <a:ln>
                  <a:solidFill>
                    <a:srgbClr val="02B6D3"/>
                  </a:solidFill>
                </a:ln>
                <a:latin typeface="Stencil" panose="040409050D0802020404" pitchFamily="82" charset="0"/>
              </a:rPr>
              <a:t>02</a:t>
            </a:r>
          </a:p>
        </p:txBody>
      </p:sp>
      <p:sp>
        <p:nvSpPr>
          <p:cNvPr id="3" name="Espaço Reservado para Número de Slide 2">
            <a:extLst>
              <a:ext uri="{FF2B5EF4-FFF2-40B4-BE49-F238E27FC236}">
                <a16:creationId xmlns:a16="http://schemas.microsoft.com/office/drawing/2014/main" id="{E3C69884-715A-7E5C-C0E8-AB5B8CD97C57}"/>
              </a:ext>
            </a:extLst>
          </p:cNvPr>
          <p:cNvSpPr>
            <a:spLocks noGrp="1"/>
          </p:cNvSpPr>
          <p:nvPr>
            <p:ph type="sldNum" sz="quarter" idx="12"/>
          </p:nvPr>
        </p:nvSpPr>
        <p:spPr/>
        <p:txBody>
          <a:bodyPr/>
          <a:lstStyle/>
          <a:p>
            <a:fld id="{B5139A10-BBF6-404D-A5DF-6B5EF89EB060}" type="slidenum">
              <a:rPr lang="pt-BR" smtClean="0"/>
              <a:t>5</a:t>
            </a:fld>
            <a:endParaRPr lang="pt-BR" dirty="0"/>
          </a:p>
        </p:txBody>
      </p:sp>
      <p:sp>
        <p:nvSpPr>
          <p:cNvPr id="8" name="Sinal de Subtração 7">
            <a:extLst>
              <a:ext uri="{FF2B5EF4-FFF2-40B4-BE49-F238E27FC236}">
                <a16:creationId xmlns:a16="http://schemas.microsoft.com/office/drawing/2014/main" id="{232AED55-C0B3-43E3-57BF-1850A9961DB6}"/>
              </a:ext>
            </a:extLst>
          </p:cNvPr>
          <p:cNvSpPr/>
          <p:nvPr/>
        </p:nvSpPr>
        <p:spPr>
          <a:xfrm>
            <a:off x="-511955" y="6895565"/>
            <a:ext cx="10872000" cy="720000"/>
          </a:xfrm>
          <a:prstGeom prst="mathMinus">
            <a:avLst/>
          </a:prstGeom>
          <a:gradFill flip="none" rotWithShape="1">
            <a:gsLst>
              <a:gs pos="0">
                <a:srgbClr val="FFFF00">
                  <a:lumMod val="100000"/>
                </a:srgbClr>
              </a:gs>
              <a:gs pos="64000">
                <a:schemeClr val="accent1">
                  <a:lumMod val="65000"/>
                  <a:lumOff val="3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618549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ulo">
            <a:extLst>
              <a:ext uri="{FF2B5EF4-FFF2-40B4-BE49-F238E27FC236}">
                <a16:creationId xmlns:a16="http://schemas.microsoft.com/office/drawing/2014/main" id="{10BDF06F-F81C-422C-D978-7AC78B67A5B4}"/>
              </a:ext>
            </a:extLst>
          </p:cNvPr>
          <p:cNvSpPr txBox="1"/>
          <p:nvPr/>
        </p:nvSpPr>
        <p:spPr>
          <a:xfrm>
            <a:off x="1183341" y="936203"/>
            <a:ext cx="7647708" cy="1323439"/>
          </a:xfrm>
          <a:prstGeom prst="rect">
            <a:avLst/>
          </a:prstGeom>
          <a:noFill/>
        </p:spPr>
        <p:txBody>
          <a:bodyPr wrap="square" rtlCol="0">
            <a:spAutoFit/>
          </a:bodyPr>
          <a:lstStyle/>
          <a:p>
            <a:pPr algn="ctr"/>
            <a:r>
              <a:rPr lang="pt-BR" sz="4000" b="1" cap="all" dirty="0">
                <a:latin typeface="Abel" panose="02000506030000020004" pitchFamily="2" charset="0"/>
              </a:rPr>
              <a:t>Automatizando Processos com Eficiência</a:t>
            </a:r>
          </a:p>
        </p:txBody>
      </p:sp>
      <p:sp>
        <p:nvSpPr>
          <p:cNvPr id="6" name="texto">
            <a:extLst>
              <a:ext uri="{FF2B5EF4-FFF2-40B4-BE49-F238E27FC236}">
                <a16:creationId xmlns:a16="http://schemas.microsoft.com/office/drawing/2014/main" id="{F93D1232-7B78-FE41-DAC6-3FD5F75AA32D}"/>
              </a:ext>
            </a:extLst>
          </p:cNvPr>
          <p:cNvSpPr txBox="1"/>
          <p:nvPr/>
        </p:nvSpPr>
        <p:spPr>
          <a:xfrm>
            <a:off x="546030" y="3253465"/>
            <a:ext cx="8285019" cy="3170099"/>
          </a:xfrm>
          <a:prstGeom prst="rect">
            <a:avLst/>
          </a:prstGeom>
          <a:noFill/>
        </p:spPr>
        <p:txBody>
          <a:bodyPr wrap="square" rtlCol="0">
            <a:spAutoFit/>
          </a:bodyPr>
          <a:lstStyle/>
          <a:p>
            <a:pPr algn="just"/>
            <a:r>
              <a:rPr lang="pt-BR" sz="2800" dirty="0"/>
              <a:t>	</a:t>
            </a:r>
            <a:r>
              <a:rPr lang="pt-BR" sz="2800" dirty="0">
                <a:latin typeface="Abel" panose="02000506030000020004" pitchFamily="2" charset="0"/>
              </a:rPr>
              <a:t>Um dos maiores benefícios da IA é sua capacidade de automatizar tarefas repetitivas e demoradas. Por exemplo, ao implementar algoritmos de aprendizado de máquina em um aplicativo de serviço ao cliente, é possível responder automaticamente a perguntas comuns, liberando tempo para lidar com questões mais complexas.</a:t>
            </a:r>
          </a:p>
          <a:p>
            <a:pPr algn="just"/>
            <a:endParaRPr lang="pt-BR" sz="3200" dirty="0"/>
          </a:p>
        </p:txBody>
      </p:sp>
      <p:sp>
        <p:nvSpPr>
          <p:cNvPr id="2" name="Espaço Reservado para Rodapé 1">
            <a:extLst>
              <a:ext uri="{FF2B5EF4-FFF2-40B4-BE49-F238E27FC236}">
                <a16:creationId xmlns:a16="http://schemas.microsoft.com/office/drawing/2014/main" id="{D7C35B43-D8D4-1319-9B66-58B33859E81A}"/>
              </a:ext>
            </a:extLst>
          </p:cNvPr>
          <p:cNvSpPr>
            <a:spLocks noGrp="1"/>
          </p:cNvSpPr>
          <p:nvPr>
            <p:ph type="ftr" sz="quarter" idx="11"/>
          </p:nvPr>
        </p:nvSpPr>
        <p:spPr>
          <a:xfrm>
            <a:off x="2383574" y="11865188"/>
            <a:ext cx="4834049" cy="681567"/>
          </a:xfrm>
        </p:spPr>
        <p:txBody>
          <a:bodyPr/>
          <a:lstStyle/>
          <a:p>
            <a:r>
              <a:rPr lang="pt-BR" dirty="0" err="1"/>
              <a:t>Devs</a:t>
            </a:r>
            <a:r>
              <a:rPr lang="pt-BR" dirty="0"/>
              <a:t> Novatos – Automatizando Processos com Eficiência</a:t>
            </a:r>
          </a:p>
        </p:txBody>
      </p:sp>
      <p:sp>
        <p:nvSpPr>
          <p:cNvPr id="3" name="Espaço Reservado para Número de Slide 2">
            <a:extLst>
              <a:ext uri="{FF2B5EF4-FFF2-40B4-BE49-F238E27FC236}">
                <a16:creationId xmlns:a16="http://schemas.microsoft.com/office/drawing/2014/main" id="{5DAD2294-3338-FC5A-5DE0-F5D82A550E85}"/>
              </a:ext>
            </a:extLst>
          </p:cNvPr>
          <p:cNvSpPr>
            <a:spLocks noGrp="1"/>
          </p:cNvSpPr>
          <p:nvPr>
            <p:ph type="sldNum" sz="quarter" idx="12"/>
          </p:nvPr>
        </p:nvSpPr>
        <p:spPr/>
        <p:txBody>
          <a:bodyPr/>
          <a:lstStyle/>
          <a:p>
            <a:fld id="{B5139A10-BBF6-404D-A5DF-6B5EF89EB060}" type="slidenum">
              <a:rPr lang="pt-BR" smtClean="0"/>
              <a:t>6</a:t>
            </a:fld>
            <a:endParaRPr lang="pt-BR" dirty="0"/>
          </a:p>
        </p:txBody>
      </p:sp>
      <p:sp>
        <p:nvSpPr>
          <p:cNvPr id="7" name="Seta: para a Direita 6">
            <a:extLst>
              <a:ext uri="{FF2B5EF4-FFF2-40B4-BE49-F238E27FC236}">
                <a16:creationId xmlns:a16="http://schemas.microsoft.com/office/drawing/2014/main" id="{81AAF6E9-5206-86E0-C05C-4287A9FF9F22}"/>
              </a:ext>
            </a:extLst>
          </p:cNvPr>
          <p:cNvSpPr/>
          <p:nvPr/>
        </p:nvSpPr>
        <p:spPr>
          <a:xfrm rot="16200000">
            <a:off x="4326" y="1029063"/>
            <a:ext cx="1944840" cy="413190"/>
          </a:xfrm>
          <a:prstGeom prst="rightArrow">
            <a:avLst/>
          </a:prstGeom>
          <a:gradFill flip="none" rotWithShape="1">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gradFill>
                <a:gsLst>
                  <a:gs pos="0">
                    <a:schemeClr val="accent1">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0" name="Sinal de Subtração 9">
            <a:extLst>
              <a:ext uri="{FF2B5EF4-FFF2-40B4-BE49-F238E27FC236}">
                <a16:creationId xmlns:a16="http://schemas.microsoft.com/office/drawing/2014/main" id="{28426D32-A2D2-3DB2-9E43-E9F4C8F36B22}"/>
              </a:ext>
            </a:extLst>
          </p:cNvPr>
          <p:cNvSpPr/>
          <p:nvPr/>
        </p:nvSpPr>
        <p:spPr>
          <a:xfrm>
            <a:off x="210548" y="2259642"/>
            <a:ext cx="9480885" cy="720000"/>
          </a:xfrm>
          <a:prstGeom prst="mathMinus">
            <a:avLst/>
          </a:prstGeom>
          <a:gradFill flip="none" rotWithShape="1">
            <a:gsLst>
              <a:gs pos="0">
                <a:srgbClr val="FFFF00">
                  <a:lumMod val="93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 name="Imagem 4" descr="Homem sentado em frente a mesa com computador&#10;&#10;Descrição gerada automaticamente">
            <a:extLst>
              <a:ext uri="{FF2B5EF4-FFF2-40B4-BE49-F238E27FC236}">
                <a16:creationId xmlns:a16="http://schemas.microsoft.com/office/drawing/2014/main" id="{CF863424-95F5-C942-0209-926062D41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317" y="6400800"/>
            <a:ext cx="5190565" cy="5190565"/>
          </a:xfrm>
          <a:prstGeom prst="rect">
            <a:avLst/>
          </a:prstGeom>
        </p:spPr>
      </p:pic>
    </p:spTree>
    <p:extLst>
      <p:ext uri="{BB962C8B-B14F-4D97-AF65-F5344CB8AC3E}">
        <p14:creationId xmlns:p14="http://schemas.microsoft.com/office/powerpoint/2010/main" val="332300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4057E8-D5F1-5550-3BA6-71DC79E64D00}"/>
              </a:ext>
            </a:extLst>
          </p:cNvPr>
          <p:cNvSpPr/>
          <p:nvPr/>
        </p:nvSpPr>
        <p:spPr>
          <a:xfrm>
            <a:off x="0" y="0"/>
            <a:ext cx="9601200" cy="12801600"/>
          </a:xfrm>
          <a:prstGeom prst="rect">
            <a:avLst/>
          </a:prstGeom>
          <a:solidFill>
            <a:srgbClr val="D9EAFE">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ulo">
            <a:extLst>
              <a:ext uri="{FF2B5EF4-FFF2-40B4-BE49-F238E27FC236}">
                <a16:creationId xmlns:a16="http://schemas.microsoft.com/office/drawing/2014/main" id="{D609D111-B34C-B734-9894-4CB3F571B3B4}"/>
              </a:ext>
            </a:extLst>
          </p:cNvPr>
          <p:cNvSpPr txBox="1"/>
          <p:nvPr/>
        </p:nvSpPr>
        <p:spPr>
          <a:xfrm>
            <a:off x="-319265" y="7615565"/>
            <a:ext cx="10239729" cy="1477328"/>
          </a:xfrm>
          <a:prstGeom prst="rect">
            <a:avLst/>
          </a:prstGeom>
          <a:noFill/>
        </p:spPr>
        <p:txBody>
          <a:bodyPr wrap="square" rtlCol="0">
            <a:spAutoFit/>
          </a:bodyPr>
          <a:lstStyle/>
          <a:p>
            <a:pPr algn="ctr"/>
            <a:r>
              <a:rPr lang="pt-BR" sz="4500" b="1" i="0" u="none" strike="noStrike" dirty="0">
                <a:solidFill>
                  <a:srgbClr val="000000"/>
                </a:solidFill>
                <a:effectLst/>
                <a:latin typeface="Stencil" panose="040409050D0802020404" pitchFamily="82" charset="0"/>
              </a:rPr>
              <a:t>Personalização e Recomendações Inteligentes</a:t>
            </a:r>
            <a:endParaRPr lang="pt-BR" sz="4500" b="1" dirty="0"/>
          </a:p>
        </p:txBody>
      </p:sp>
      <p:sp>
        <p:nvSpPr>
          <p:cNvPr id="6" name="titulo">
            <a:extLst>
              <a:ext uri="{FF2B5EF4-FFF2-40B4-BE49-F238E27FC236}">
                <a16:creationId xmlns:a16="http://schemas.microsoft.com/office/drawing/2014/main" id="{38F8953A-DA87-4C56-56C7-9463BB303E73}"/>
              </a:ext>
            </a:extLst>
          </p:cNvPr>
          <p:cNvSpPr txBox="1"/>
          <p:nvPr/>
        </p:nvSpPr>
        <p:spPr>
          <a:xfrm>
            <a:off x="2235721" y="1999595"/>
            <a:ext cx="4301836" cy="4401205"/>
          </a:xfrm>
          <a:prstGeom prst="rect">
            <a:avLst/>
          </a:prstGeom>
          <a:noFill/>
          <a:ln>
            <a:noFill/>
          </a:ln>
        </p:spPr>
        <p:txBody>
          <a:bodyPr wrap="square" rtlCol="0">
            <a:prstTxWarp prst="textPlain">
              <a:avLst/>
            </a:prstTxWarp>
            <a:spAutoFit/>
            <a:scene3d>
              <a:camera prst="orthographicFront"/>
              <a:lightRig rig="threePt" dir="t"/>
            </a:scene3d>
            <a:sp3d>
              <a:bevelB w="107950"/>
            </a:sp3d>
          </a:bodyPr>
          <a:lstStyle/>
          <a:p>
            <a:r>
              <a:rPr lang="pt-BR" sz="28000" dirty="0">
                <a:ln>
                  <a:solidFill>
                    <a:srgbClr val="02B6D3"/>
                  </a:solidFill>
                </a:ln>
                <a:latin typeface="Stencil" panose="040409050D0802020404" pitchFamily="82" charset="0"/>
              </a:rPr>
              <a:t>03</a:t>
            </a:r>
          </a:p>
        </p:txBody>
      </p:sp>
      <p:sp>
        <p:nvSpPr>
          <p:cNvPr id="3" name="Espaço Reservado para Número de Slide 2">
            <a:extLst>
              <a:ext uri="{FF2B5EF4-FFF2-40B4-BE49-F238E27FC236}">
                <a16:creationId xmlns:a16="http://schemas.microsoft.com/office/drawing/2014/main" id="{E3C69884-715A-7E5C-C0E8-AB5B8CD97C57}"/>
              </a:ext>
            </a:extLst>
          </p:cNvPr>
          <p:cNvSpPr>
            <a:spLocks noGrp="1"/>
          </p:cNvSpPr>
          <p:nvPr>
            <p:ph type="sldNum" sz="quarter" idx="12"/>
          </p:nvPr>
        </p:nvSpPr>
        <p:spPr/>
        <p:txBody>
          <a:bodyPr/>
          <a:lstStyle/>
          <a:p>
            <a:fld id="{B5139A10-BBF6-404D-A5DF-6B5EF89EB060}" type="slidenum">
              <a:rPr lang="pt-BR" smtClean="0"/>
              <a:t>7</a:t>
            </a:fld>
            <a:endParaRPr lang="pt-BR" dirty="0"/>
          </a:p>
        </p:txBody>
      </p:sp>
      <p:sp>
        <p:nvSpPr>
          <p:cNvPr id="8" name="Sinal de Subtração 7">
            <a:extLst>
              <a:ext uri="{FF2B5EF4-FFF2-40B4-BE49-F238E27FC236}">
                <a16:creationId xmlns:a16="http://schemas.microsoft.com/office/drawing/2014/main" id="{232AED55-C0B3-43E3-57BF-1850A9961DB6}"/>
              </a:ext>
            </a:extLst>
          </p:cNvPr>
          <p:cNvSpPr/>
          <p:nvPr/>
        </p:nvSpPr>
        <p:spPr>
          <a:xfrm>
            <a:off x="-1157415" y="6895565"/>
            <a:ext cx="11915062" cy="720000"/>
          </a:xfrm>
          <a:prstGeom prst="mathMinus">
            <a:avLst/>
          </a:prstGeom>
          <a:gradFill flip="none" rotWithShape="1">
            <a:gsLst>
              <a:gs pos="0">
                <a:srgbClr val="FFFF00">
                  <a:lumMod val="100000"/>
                </a:srgbClr>
              </a:gs>
              <a:gs pos="64000">
                <a:schemeClr val="accent1">
                  <a:lumMod val="65000"/>
                  <a:lumOff val="3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445115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ulo">
            <a:extLst>
              <a:ext uri="{FF2B5EF4-FFF2-40B4-BE49-F238E27FC236}">
                <a16:creationId xmlns:a16="http://schemas.microsoft.com/office/drawing/2014/main" id="{10BDF06F-F81C-422C-D978-7AC78B67A5B4}"/>
              </a:ext>
            </a:extLst>
          </p:cNvPr>
          <p:cNvSpPr txBox="1"/>
          <p:nvPr/>
        </p:nvSpPr>
        <p:spPr>
          <a:xfrm>
            <a:off x="1183341" y="936203"/>
            <a:ext cx="7647708" cy="1323439"/>
          </a:xfrm>
          <a:prstGeom prst="rect">
            <a:avLst/>
          </a:prstGeom>
          <a:noFill/>
        </p:spPr>
        <p:txBody>
          <a:bodyPr wrap="square" rtlCol="0">
            <a:spAutoFit/>
          </a:bodyPr>
          <a:lstStyle/>
          <a:p>
            <a:pPr algn="ctr"/>
            <a:r>
              <a:rPr lang="pt-BR" sz="4000" b="1" cap="all" dirty="0">
                <a:latin typeface="Abel" panose="02000506030000020004" pitchFamily="2" charset="0"/>
              </a:rPr>
              <a:t>Personalização e Recomendações Inteligentes</a:t>
            </a:r>
          </a:p>
        </p:txBody>
      </p:sp>
      <p:sp>
        <p:nvSpPr>
          <p:cNvPr id="6" name="texto">
            <a:extLst>
              <a:ext uri="{FF2B5EF4-FFF2-40B4-BE49-F238E27FC236}">
                <a16:creationId xmlns:a16="http://schemas.microsoft.com/office/drawing/2014/main" id="{F93D1232-7B78-FE41-DAC6-3FD5F75AA32D}"/>
              </a:ext>
            </a:extLst>
          </p:cNvPr>
          <p:cNvSpPr txBox="1"/>
          <p:nvPr/>
        </p:nvSpPr>
        <p:spPr>
          <a:xfrm>
            <a:off x="656099" y="3299374"/>
            <a:ext cx="8285019" cy="4031873"/>
          </a:xfrm>
          <a:prstGeom prst="rect">
            <a:avLst/>
          </a:prstGeom>
          <a:noFill/>
        </p:spPr>
        <p:txBody>
          <a:bodyPr wrap="square" rtlCol="0">
            <a:spAutoFit/>
          </a:bodyPr>
          <a:lstStyle/>
          <a:p>
            <a:pPr algn="just"/>
            <a:r>
              <a:rPr lang="pt-BR" sz="2800" dirty="0"/>
              <a:t>	</a:t>
            </a:r>
            <a:r>
              <a:rPr lang="pt-BR" sz="2800" dirty="0">
                <a:latin typeface="Abel" panose="02000506030000020004" pitchFamily="2" charset="0"/>
              </a:rPr>
              <a:t>Com a IA, é possível criar experiências personalizadas para os usuários. Plataformas de streaming, como </a:t>
            </a:r>
            <a:r>
              <a:rPr lang="pt-BR" sz="2800" b="1" dirty="0">
                <a:latin typeface="Abel" panose="02000506030000020004" pitchFamily="2" charset="0"/>
                <a:hlinkClick r:id="rId3"/>
              </a:rPr>
              <a:t>Netflix</a:t>
            </a:r>
            <a:r>
              <a:rPr lang="pt-BR" sz="2800" dirty="0">
                <a:latin typeface="Abel" panose="02000506030000020004" pitchFamily="2" charset="0"/>
              </a:rPr>
              <a:t> e </a:t>
            </a:r>
            <a:r>
              <a:rPr lang="pt-BR" sz="2800" b="1" dirty="0">
                <a:latin typeface="Abel" panose="02000506030000020004" pitchFamily="2" charset="0"/>
                <a:hlinkClick r:id="rId4"/>
              </a:rPr>
              <a:t>Spotify</a:t>
            </a:r>
            <a:r>
              <a:rPr lang="pt-BR" sz="2800" dirty="0">
                <a:latin typeface="Abel" panose="02000506030000020004" pitchFamily="2" charset="0"/>
              </a:rPr>
              <a:t>, utilizam algoritmos de recomendação para sugerir filmes, séries e músicas com base no histórico de visualização e preferências do usuário.</a:t>
            </a:r>
          </a:p>
          <a:p>
            <a:pPr algn="just"/>
            <a:r>
              <a:rPr lang="pt-BR" sz="2800" dirty="0">
                <a:latin typeface="Abel" panose="02000506030000020004" pitchFamily="2" charset="0"/>
              </a:rPr>
              <a:t>	Gigantes do Varejo: </a:t>
            </a:r>
            <a:r>
              <a:rPr lang="pt-BR" sz="2800" b="1" dirty="0">
                <a:latin typeface="Abel" panose="02000506030000020004" pitchFamily="2" charset="0"/>
                <a:hlinkClick r:id="rId5"/>
              </a:rPr>
              <a:t>Amazon</a:t>
            </a:r>
            <a:r>
              <a:rPr lang="pt-BR" sz="2800" dirty="0">
                <a:latin typeface="Abel" panose="02000506030000020004" pitchFamily="2" charset="0"/>
              </a:rPr>
              <a:t> e </a:t>
            </a:r>
            <a:r>
              <a:rPr lang="pt-BR" sz="2800" b="1" dirty="0">
                <a:latin typeface="Abel" panose="02000506030000020004" pitchFamily="2" charset="0"/>
                <a:hlinkClick r:id="rId6"/>
              </a:rPr>
              <a:t>Alibaba</a:t>
            </a:r>
            <a:r>
              <a:rPr lang="pt-BR" sz="2800" dirty="0">
                <a:latin typeface="Abel" panose="02000506030000020004" pitchFamily="2" charset="0"/>
              </a:rPr>
              <a:t> usam IA para aumentar as vendas e a fidelização.</a:t>
            </a:r>
          </a:p>
          <a:p>
            <a:pPr algn="just"/>
            <a:r>
              <a:rPr lang="pt-BR" sz="2800" dirty="0">
                <a:latin typeface="Abel" panose="02000506030000020004" pitchFamily="2" charset="0"/>
              </a:rPr>
              <a:t>.	</a:t>
            </a:r>
            <a:endParaRPr lang="pt-BR" sz="3200" dirty="0"/>
          </a:p>
          <a:p>
            <a:pPr algn="just"/>
            <a:endParaRPr lang="pt-BR" sz="3200" dirty="0"/>
          </a:p>
        </p:txBody>
      </p:sp>
      <p:sp>
        <p:nvSpPr>
          <p:cNvPr id="2" name="Espaço Reservado para Rodapé 1">
            <a:extLst>
              <a:ext uri="{FF2B5EF4-FFF2-40B4-BE49-F238E27FC236}">
                <a16:creationId xmlns:a16="http://schemas.microsoft.com/office/drawing/2014/main" id="{D7C35B43-D8D4-1319-9B66-58B33859E81A}"/>
              </a:ext>
            </a:extLst>
          </p:cNvPr>
          <p:cNvSpPr>
            <a:spLocks noGrp="1"/>
          </p:cNvSpPr>
          <p:nvPr>
            <p:ph type="ftr" sz="quarter" idx="11"/>
          </p:nvPr>
        </p:nvSpPr>
        <p:spPr>
          <a:xfrm>
            <a:off x="2383574" y="11865188"/>
            <a:ext cx="4834049" cy="681567"/>
          </a:xfrm>
        </p:spPr>
        <p:txBody>
          <a:bodyPr/>
          <a:lstStyle/>
          <a:p>
            <a:r>
              <a:rPr lang="pt-BR" dirty="0" err="1"/>
              <a:t>Devs</a:t>
            </a:r>
            <a:r>
              <a:rPr lang="pt-BR" dirty="0"/>
              <a:t> Novatos – Automatizando Processos com Eficiência</a:t>
            </a:r>
          </a:p>
        </p:txBody>
      </p:sp>
      <p:sp>
        <p:nvSpPr>
          <p:cNvPr id="3" name="Espaço Reservado para Número de Slide 2">
            <a:extLst>
              <a:ext uri="{FF2B5EF4-FFF2-40B4-BE49-F238E27FC236}">
                <a16:creationId xmlns:a16="http://schemas.microsoft.com/office/drawing/2014/main" id="{5DAD2294-3338-FC5A-5DE0-F5D82A550E85}"/>
              </a:ext>
            </a:extLst>
          </p:cNvPr>
          <p:cNvSpPr>
            <a:spLocks noGrp="1"/>
          </p:cNvSpPr>
          <p:nvPr>
            <p:ph type="sldNum" sz="quarter" idx="12"/>
          </p:nvPr>
        </p:nvSpPr>
        <p:spPr/>
        <p:txBody>
          <a:bodyPr/>
          <a:lstStyle/>
          <a:p>
            <a:fld id="{B5139A10-BBF6-404D-A5DF-6B5EF89EB060}" type="slidenum">
              <a:rPr lang="pt-BR" smtClean="0"/>
              <a:t>8</a:t>
            </a:fld>
            <a:endParaRPr lang="pt-BR" dirty="0"/>
          </a:p>
        </p:txBody>
      </p:sp>
      <p:sp>
        <p:nvSpPr>
          <p:cNvPr id="7" name="Seta: para a Direita 6">
            <a:extLst>
              <a:ext uri="{FF2B5EF4-FFF2-40B4-BE49-F238E27FC236}">
                <a16:creationId xmlns:a16="http://schemas.microsoft.com/office/drawing/2014/main" id="{81AAF6E9-5206-86E0-C05C-4287A9FF9F22}"/>
              </a:ext>
            </a:extLst>
          </p:cNvPr>
          <p:cNvSpPr/>
          <p:nvPr/>
        </p:nvSpPr>
        <p:spPr>
          <a:xfrm rot="16200000">
            <a:off x="4326" y="1029063"/>
            <a:ext cx="1944840" cy="413190"/>
          </a:xfrm>
          <a:prstGeom prst="rightArrow">
            <a:avLst/>
          </a:prstGeom>
          <a:gradFill flip="none" rotWithShape="1">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gradFill>
                <a:gsLst>
                  <a:gs pos="0">
                    <a:schemeClr val="accent1">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0" name="Sinal de Subtração 9">
            <a:extLst>
              <a:ext uri="{FF2B5EF4-FFF2-40B4-BE49-F238E27FC236}">
                <a16:creationId xmlns:a16="http://schemas.microsoft.com/office/drawing/2014/main" id="{28426D32-A2D2-3DB2-9E43-E9F4C8F36B22}"/>
              </a:ext>
            </a:extLst>
          </p:cNvPr>
          <p:cNvSpPr/>
          <p:nvPr/>
        </p:nvSpPr>
        <p:spPr>
          <a:xfrm>
            <a:off x="210548" y="2259642"/>
            <a:ext cx="9480885" cy="720000"/>
          </a:xfrm>
          <a:prstGeom prst="mathMinus">
            <a:avLst/>
          </a:prstGeom>
          <a:gradFill flip="none" rotWithShape="1">
            <a:gsLst>
              <a:gs pos="0">
                <a:srgbClr val="FFFF00">
                  <a:lumMod val="93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Imagem 16" descr="Pessoas sentadas em frente a computador">
            <a:extLst>
              <a:ext uri="{FF2B5EF4-FFF2-40B4-BE49-F238E27FC236}">
                <a16:creationId xmlns:a16="http://schemas.microsoft.com/office/drawing/2014/main" id="{F15A502C-6AB5-69E2-391A-BBD6198E82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1551" y="6748243"/>
            <a:ext cx="3809567" cy="3809567"/>
          </a:xfrm>
          <a:prstGeom prst="rect">
            <a:avLst/>
          </a:prstGeom>
        </p:spPr>
      </p:pic>
      <p:sp>
        <p:nvSpPr>
          <p:cNvPr id="18" name="texto">
            <a:extLst>
              <a:ext uri="{FF2B5EF4-FFF2-40B4-BE49-F238E27FC236}">
                <a16:creationId xmlns:a16="http://schemas.microsoft.com/office/drawing/2014/main" id="{6EAE04EC-CC7A-4ADC-CD9C-598861686F88}"/>
              </a:ext>
            </a:extLst>
          </p:cNvPr>
          <p:cNvSpPr txBox="1"/>
          <p:nvPr/>
        </p:nvSpPr>
        <p:spPr>
          <a:xfrm>
            <a:off x="770150" y="6451121"/>
            <a:ext cx="4050204" cy="4401205"/>
          </a:xfrm>
          <a:prstGeom prst="rect">
            <a:avLst/>
          </a:prstGeom>
          <a:noFill/>
        </p:spPr>
        <p:txBody>
          <a:bodyPr wrap="square" rtlCol="0">
            <a:spAutoFit/>
          </a:bodyPr>
          <a:lstStyle/>
          <a:p>
            <a:pPr algn="just"/>
            <a:r>
              <a:rPr lang="pt-BR" sz="2800" dirty="0">
                <a:latin typeface="Abel" panose="02000506030000020004" pitchFamily="2" charset="0"/>
              </a:rPr>
              <a:t>	A IA abre as portas para um mundo de inovações disruptivas, impulsionando o crescimento e a competitividade do negócio. Imagine criar produtos e serviços totalmente novos e personalizados, que ninguém jamais imaginou ser possível!</a:t>
            </a:r>
          </a:p>
        </p:txBody>
      </p:sp>
    </p:spTree>
    <p:extLst>
      <p:ext uri="{BB962C8B-B14F-4D97-AF65-F5344CB8AC3E}">
        <p14:creationId xmlns:p14="http://schemas.microsoft.com/office/powerpoint/2010/main" val="404680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4057E8-D5F1-5550-3BA6-71DC79E64D00}"/>
              </a:ext>
            </a:extLst>
          </p:cNvPr>
          <p:cNvSpPr/>
          <p:nvPr/>
        </p:nvSpPr>
        <p:spPr>
          <a:xfrm>
            <a:off x="0" y="0"/>
            <a:ext cx="9601200" cy="12801600"/>
          </a:xfrm>
          <a:prstGeom prst="rect">
            <a:avLst/>
          </a:prstGeom>
          <a:solidFill>
            <a:srgbClr val="D9EAFE">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ulo">
            <a:extLst>
              <a:ext uri="{FF2B5EF4-FFF2-40B4-BE49-F238E27FC236}">
                <a16:creationId xmlns:a16="http://schemas.microsoft.com/office/drawing/2014/main" id="{D609D111-B34C-B734-9894-4CB3F571B3B4}"/>
              </a:ext>
            </a:extLst>
          </p:cNvPr>
          <p:cNvSpPr txBox="1"/>
          <p:nvPr/>
        </p:nvSpPr>
        <p:spPr>
          <a:xfrm>
            <a:off x="-319265" y="7615565"/>
            <a:ext cx="10239729" cy="1477328"/>
          </a:xfrm>
          <a:prstGeom prst="rect">
            <a:avLst/>
          </a:prstGeom>
          <a:noFill/>
        </p:spPr>
        <p:txBody>
          <a:bodyPr wrap="square" rtlCol="0">
            <a:spAutoFit/>
          </a:bodyPr>
          <a:lstStyle/>
          <a:p>
            <a:pPr algn="ctr"/>
            <a:r>
              <a:rPr lang="pt-BR" sz="4500" b="1" i="0" u="none" strike="noStrike" dirty="0">
                <a:solidFill>
                  <a:srgbClr val="000000"/>
                </a:solidFill>
                <a:effectLst/>
                <a:latin typeface="Stencil" panose="040409050D0802020404" pitchFamily="82" charset="0"/>
              </a:rPr>
              <a:t>Segurança e Detecção de Anomalias</a:t>
            </a:r>
            <a:endParaRPr lang="pt-BR" sz="4500" b="1" dirty="0"/>
          </a:p>
        </p:txBody>
      </p:sp>
      <p:sp>
        <p:nvSpPr>
          <p:cNvPr id="6" name="titulo">
            <a:extLst>
              <a:ext uri="{FF2B5EF4-FFF2-40B4-BE49-F238E27FC236}">
                <a16:creationId xmlns:a16="http://schemas.microsoft.com/office/drawing/2014/main" id="{38F8953A-DA87-4C56-56C7-9463BB303E73}"/>
              </a:ext>
            </a:extLst>
          </p:cNvPr>
          <p:cNvSpPr txBox="1"/>
          <p:nvPr/>
        </p:nvSpPr>
        <p:spPr>
          <a:xfrm>
            <a:off x="2235721" y="1999595"/>
            <a:ext cx="4301836" cy="4401205"/>
          </a:xfrm>
          <a:prstGeom prst="rect">
            <a:avLst/>
          </a:prstGeom>
          <a:noFill/>
          <a:ln>
            <a:noFill/>
          </a:ln>
        </p:spPr>
        <p:txBody>
          <a:bodyPr wrap="square" rtlCol="0">
            <a:prstTxWarp prst="textPlain">
              <a:avLst/>
            </a:prstTxWarp>
            <a:spAutoFit/>
            <a:scene3d>
              <a:camera prst="orthographicFront"/>
              <a:lightRig rig="threePt" dir="t"/>
            </a:scene3d>
            <a:sp3d>
              <a:bevelB w="107950"/>
            </a:sp3d>
          </a:bodyPr>
          <a:lstStyle/>
          <a:p>
            <a:r>
              <a:rPr lang="pt-BR" sz="28000" dirty="0">
                <a:ln>
                  <a:solidFill>
                    <a:srgbClr val="02B6D3"/>
                  </a:solidFill>
                </a:ln>
                <a:latin typeface="Stencil" panose="040409050D0802020404" pitchFamily="82" charset="0"/>
              </a:rPr>
              <a:t>04</a:t>
            </a:r>
          </a:p>
        </p:txBody>
      </p:sp>
      <p:sp>
        <p:nvSpPr>
          <p:cNvPr id="3" name="Espaço Reservado para Número de Slide 2">
            <a:extLst>
              <a:ext uri="{FF2B5EF4-FFF2-40B4-BE49-F238E27FC236}">
                <a16:creationId xmlns:a16="http://schemas.microsoft.com/office/drawing/2014/main" id="{E3C69884-715A-7E5C-C0E8-AB5B8CD97C57}"/>
              </a:ext>
            </a:extLst>
          </p:cNvPr>
          <p:cNvSpPr>
            <a:spLocks noGrp="1"/>
          </p:cNvSpPr>
          <p:nvPr>
            <p:ph type="sldNum" sz="quarter" idx="12"/>
          </p:nvPr>
        </p:nvSpPr>
        <p:spPr/>
        <p:txBody>
          <a:bodyPr/>
          <a:lstStyle/>
          <a:p>
            <a:fld id="{B5139A10-BBF6-404D-A5DF-6B5EF89EB060}" type="slidenum">
              <a:rPr lang="pt-BR" smtClean="0"/>
              <a:t>9</a:t>
            </a:fld>
            <a:endParaRPr lang="pt-BR" dirty="0"/>
          </a:p>
        </p:txBody>
      </p:sp>
      <p:sp>
        <p:nvSpPr>
          <p:cNvPr id="8" name="Sinal de Subtração 7">
            <a:extLst>
              <a:ext uri="{FF2B5EF4-FFF2-40B4-BE49-F238E27FC236}">
                <a16:creationId xmlns:a16="http://schemas.microsoft.com/office/drawing/2014/main" id="{232AED55-C0B3-43E3-57BF-1850A9961DB6}"/>
              </a:ext>
            </a:extLst>
          </p:cNvPr>
          <p:cNvSpPr/>
          <p:nvPr/>
        </p:nvSpPr>
        <p:spPr>
          <a:xfrm>
            <a:off x="-1157415" y="6895565"/>
            <a:ext cx="11915062" cy="720000"/>
          </a:xfrm>
          <a:prstGeom prst="mathMinus">
            <a:avLst/>
          </a:prstGeom>
          <a:gradFill flip="none" rotWithShape="1">
            <a:gsLst>
              <a:gs pos="0">
                <a:srgbClr val="FFFF00">
                  <a:lumMod val="100000"/>
                </a:srgbClr>
              </a:gs>
              <a:gs pos="64000">
                <a:schemeClr val="accent1">
                  <a:lumMod val="65000"/>
                  <a:lumOff val="35000"/>
                </a:schemeClr>
              </a:gs>
              <a:gs pos="83000">
                <a:schemeClr val="accent1">
                  <a:lumMod val="45000"/>
                  <a:lumOff val="55000"/>
                </a:schemeClr>
              </a:gs>
              <a:gs pos="100000">
                <a:schemeClr val="accent1">
                  <a:lumMod val="30000"/>
                  <a:lumOff val="70000"/>
                </a:schemeClr>
              </a:gs>
            </a:gsLst>
            <a:lin ang="8100000" scaled="1"/>
            <a:tileRect/>
          </a:gradFill>
          <a:ln>
            <a:no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929364476"/>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4000" dirty="0" smtClean="0"/>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779</TotalTime>
  <Words>631</Words>
  <Application>Microsoft Office PowerPoint</Application>
  <PresentationFormat>Papel A3 (297 x 420 mm)</PresentationFormat>
  <Paragraphs>79</Paragraphs>
  <Slides>16</Slides>
  <Notes>8</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16</vt:i4>
      </vt:variant>
    </vt:vector>
  </HeadingPairs>
  <TitlesOfParts>
    <vt:vector size="22" baseType="lpstr">
      <vt:lpstr>Abel</vt:lpstr>
      <vt:lpstr>Aptos</vt:lpstr>
      <vt:lpstr>Aptos Display</vt:lpstr>
      <vt:lpstr>Arial</vt:lpstr>
      <vt:lpstr>Stencil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LUANA NAKAO DE OLIVEIRA</dc:creator>
  <cp:lastModifiedBy>LUANA NAKAO DE OLIVEIRA</cp:lastModifiedBy>
  <cp:revision>12</cp:revision>
  <dcterms:created xsi:type="dcterms:W3CDTF">2024-05-06T23:13:35Z</dcterms:created>
  <dcterms:modified xsi:type="dcterms:W3CDTF">2024-05-14T22:34:09Z</dcterms:modified>
</cp:coreProperties>
</file>